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33"/>
  </p:notesMasterIdLst>
  <p:sldIdLst>
    <p:sldId id="256" r:id="rId2"/>
    <p:sldId id="306" r:id="rId3"/>
    <p:sldId id="307" r:id="rId4"/>
    <p:sldId id="308" r:id="rId5"/>
    <p:sldId id="317" r:id="rId6"/>
    <p:sldId id="318" r:id="rId7"/>
    <p:sldId id="319" r:id="rId8"/>
    <p:sldId id="320" r:id="rId9"/>
    <p:sldId id="313" r:id="rId10"/>
    <p:sldId id="316" r:id="rId11"/>
    <p:sldId id="322" r:id="rId12"/>
    <p:sldId id="323" r:id="rId13"/>
    <p:sldId id="324" r:id="rId14"/>
    <p:sldId id="321" r:id="rId15"/>
    <p:sldId id="330" r:id="rId16"/>
    <p:sldId id="325" r:id="rId17"/>
    <p:sldId id="326" r:id="rId18"/>
    <p:sldId id="327" r:id="rId19"/>
    <p:sldId id="331" r:id="rId20"/>
    <p:sldId id="332" r:id="rId21"/>
    <p:sldId id="328" r:id="rId22"/>
    <p:sldId id="333" r:id="rId23"/>
    <p:sldId id="334" r:id="rId24"/>
    <p:sldId id="329" r:id="rId25"/>
    <p:sldId id="335" r:id="rId26"/>
    <p:sldId id="311" r:id="rId27"/>
    <p:sldId id="336" r:id="rId28"/>
    <p:sldId id="337" r:id="rId29"/>
    <p:sldId id="314" r:id="rId30"/>
    <p:sldId id="338" r:id="rId31"/>
    <p:sldId id="312" r:id="rId32"/>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67" autoAdjust="0"/>
  </p:normalViewPr>
  <p:slideViewPr>
    <p:cSldViewPr>
      <p:cViewPr>
        <p:scale>
          <a:sx n="52" d="100"/>
          <a:sy n="52" d="100"/>
        </p:scale>
        <p:origin x="-1878" y="-342"/>
      </p:cViewPr>
      <p:guideLst>
        <p:guide orient="horz" pos="1800"/>
        <p:guide pos="2880"/>
      </p:guideLst>
    </p:cSldViewPr>
  </p:slideViewPr>
  <p:notesTextViewPr>
    <p:cViewPr>
      <p:scale>
        <a:sx n="100" d="100"/>
        <a:sy n="100" d="100"/>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view3D>
      <c:rotX val="30"/>
      <c:rotY val="180"/>
      <c:perspective val="30"/>
    </c:view3D>
    <c:plotArea>
      <c:layout/>
      <c:pie3DChart>
        <c:varyColors val="1"/>
        <c:ser>
          <c:idx val="0"/>
          <c:order val="0"/>
          <c:tx>
            <c:strRef>
              <c:f>Feuil1!$B$1</c:f>
              <c:strCache>
                <c:ptCount val="1"/>
                <c:pt idx="0">
                  <c:v>Ventes</c:v>
                </c:pt>
              </c:strCache>
            </c:strRef>
          </c:tx>
          <c:dLbls>
            <c:spPr>
              <a:noFill/>
              <a:ln>
                <a:noFill/>
              </a:ln>
              <a:effectLst/>
            </c:spPr>
            <c:txPr>
              <a:bodyPr/>
              <a:lstStyle/>
              <a:p>
                <a:pPr>
                  <a:defRPr lang="it-IT"/>
                </a:pPr>
                <a:endParaRPr lang="fr-FR"/>
              </a:p>
            </c:txPr>
            <c:showPercent val="1"/>
            <c:showLeaderLines val="1"/>
            <c:extLst>
              <c:ext xmlns:c15="http://schemas.microsoft.com/office/drawing/2012/chart" uri="{CE6537A1-D6FC-4f65-9D91-7224C49458BB}">
                <c15:layout/>
              </c:ext>
            </c:extLst>
          </c:dLbls>
          <c:cat>
            <c:strRef>
              <c:f>Feuil1!$A$2:$A$4</c:f>
              <c:strCache>
                <c:ptCount val="3"/>
                <c:pt idx="0">
                  <c:v>Citoyens et autres entités privés (650 millions)</c:v>
                </c:pt>
                <c:pt idx="1">
                  <c:v>Militaires (200 millions)</c:v>
                </c:pt>
                <c:pt idx="2">
                  <c:v>Forces de l'ordre (26 millons)</c:v>
                </c:pt>
              </c:strCache>
            </c:strRef>
          </c:cat>
          <c:val>
            <c:numRef>
              <c:f>Feuil1!$B$2:$B$4</c:f>
              <c:numCache>
                <c:formatCode>General</c:formatCode>
                <c:ptCount val="3"/>
                <c:pt idx="0">
                  <c:v>650</c:v>
                </c:pt>
                <c:pt idx="1">
                  <c:v>200</c:v>
                </c:pt>
                <c:pt idx="2">
                  <c:v>26</c:v>
                </c:pt>
              </c:numCache>
            </c:numRef>
          </c:val>
        </c:ser>
        <c:dLbls/>
      </c:pie3DChart>
      <c:spPr>
        <a:noFill/>
        <a:ln w="25400">
          <a:noFill/>
        </a:ln>
      </c:spPr>
    </c:plotArea>
    <c:legend>
      <c:legendPos val="r"/>
      <c:txPr>
        <a:bodyPr/>
        <a:lstStyle/>
        <a:p>
          <a:pPr>
            <a:defRPr lang="it-IT"/>
          </a:pPr>
          <a:endParaRPr lang="fr-FR"/>
        </a:p>
      </c:txPr>
    </c:legend>
    <c:plotVisOnly val="1"/>
    <c:dispBlanksAs val="zero"/>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rtlCol="0"/>
          <a:lstStyle>
            <a:lvl1pPr algn="r">
              <a:defRPr sz="1200"/>
            </a:lvl1pPr>
          </a:lstStyle>
          <a:p>
            <a:fld id="{B5545AAC-E02C-4BC6-A432-9AA3E1727032}" type="datetimeFigureOut">
              <a:rPr lang="fr-FR" smtClean="0"/>
              <a:pPr/>
              <a:t>25/02/2015</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fr-FR" smtClean="0"/>
              <a:t>Cliquez pour modifier les styles du texte du masque</a:t>
            </a:r>
            <a:endParaRPr lang="fr-F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1408FE81-7B9B-4F54-94A2-A3E1FECD7C46}" type="slidenum">
              <a:rPr lang="fr-FR" smtClean="0"/>
              <a:pPr/>
              <a:t>‹N°›</a:t>
            </a:fld>
            <a:endParaRPr lang="fr-FR"/>
          </a:p>
        </p:txBody>
      </p:sp>
    </p:spTree>
    <p:extLst>
      <p:ext uri="{BB962C8B-B14F-4D97-AF65-F5344CB8AC3E}">
        <p14:creationId xmlns:p14="http://schemas.microsoft.com/office/powerpoint/2010/main" xmlns="" val="62665751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685800" y="685800"/>
            <a:ext cx="5486400" cy="3429000"/>
          </a:xfrm>
        </p:spPr>
      </p:sp>
      <p:sp>
        <p:nvSpPr>
          <p:cNvPr id="3" name="Rectangl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2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endParaRPr lang="fr-FR" dirty="0"/>
          </a:p>
        </p:txBody>
      </p:sp>
      <p:sp>
        <p:nvSpPr>
          <p:cNvPr id="4" name="Rectangle 3"/>
          <p:cNvSpPr>
            <a:spLocks noGrp="1"/>
          </p:cNvSpPr>
          <p:nvPr>
            <p:ph type="sldNum" sz="quarter" idx="10"/>
          </p:nvPr>
        </p:nvSpPr>
        <p:spPr/>
        <p:txBody>
          <a:bodyPr/>
          <a:lstStyle/>
          <a:p>
            <a:fld id="{1408FE81-7B9B-4F54-94A2-A3E1FECD7C46}" type="slidenum">
              <a:rPr lang="fr-FR" smtClean="0"/>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FE81-7B9B-4F54-94A2-A3E1FECD7C46}" type="slidenum">
              <a:rPr lang="fr-FR" smtClean="0"/>
              <a:pPr/>
              <a:t>16</a:t>
            </a:fld>
            <a:endParaRPr lang="fr-FR"/>
          </a:p>
        </p:txBody>
      </p:sp>
    </p:spTree>
    <p:extLst>
      <p:ext uri="{BB962C8B-B14F-4D97-AF65-F5344CB8AC3E}">
        <p14:creationId xmlns:p14="http://schemas.microsoft.com/office/powerpoint/2010/main" xmlns="" val="3853543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0" name="Triangle rectangle 9"/>
          <p:cNvSpPr/>
          <p:nvPr/>
        </p:nvSpPr>
        <p:spPr>
          <a:xfrm>
            <a:off x="-2" y="3886789"/>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grpSp>
        <p:nvGrpSpPr>
          <p:cNvPr id="2" name="Groupe 1"/>
          <p:cNvGrpSpPr/>
          <p:nvPr userDrawn="1"/>
        </p:nvGrpSpPr>
        <p:grpSpPr>
          <a:xfrm>
            <a:off x="-36766" y="5106807"/>
            <a:ext cx="9147765" cy="608193"/>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grpSp>
        <p:nvGrpSpPr>
          <p:cNvPr id="6" name="Groupe 5"/>
          <p:cNvGrpSpPr/>
          <p:nvPr userDrawn="1"/>
        </p:nvGrpSpPr>
        <p:grpSpPr>
          <a:xfrm>
            <a:off x="-1112" y="500788"/>
            <a:ext cx="324640" cy="5237032"/>
            <a:chOff x="64895" y="500788"/>
            <a:chExt cx="324640" cy="5237032"/>
          </a:xfrm>
        </p:grpSpPr>
        <p:sp>
          <p:nvSpPr>
            <p:cNvPr id="15" name="Rectangle 14"/>
            <p:cNvSpPr/>
            <p:nvPr userDrawn="1"/>
          </p:nvSpPr>
          <p:spPr>
            <a:xfrm rot="16200000">
              <a:off x="-2389496" y="3050586"/>
              <a:ext cx="5214212" cy="114616"/>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userDrawn="1"/>
          </p:nvGrpSpPr>
          <p:grpSpPr>
            <a:xfrm>
              <a:off x="64895" y="500788"/>
              <a:ext cx="324640" cy="5237032"/>
              <a:chOff x="64895" y="500788"/>
              <a:chExt cx="324640" cy="5237032"/>
            </a:xfrm>
          </p:grpSpPr>
          <p:sp>
            <p:nvSpPr>
              <p:cNvPr id="4" name="Rectangle 3"/>
              <p:cNvSpPr/>
              <p:nvPr userDrawn="1"/>
            </p:nvSpPr>
            <p:spPr>
              <a:xfrm rot="16200000">
                <a:off x="-2484903" y="3050586"/>
                <a:ext cx="5214212" cy="114616"/>
              </a:xfrm>
              <a:prstGeom prst="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userDrawn="1"/>
            </p:nvSpPr>
            <p:spPr>
              <a:xfrm rot="16200000">
                <a:off x="-2274879" y="3073406"/>
                <a:ext cx="5214212" cy="114616"/>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14" name="Image 13"/>
          <p:cNvPicPr/>
          <p:nvPr userDrawn="1"/>
        </p:nvPicPr>
        <p:blipFill>
          <a:blip r:embed="rId3" cstate="print"/>
          <a:srcRect/>
          <a:stretch>
            <a:fillRect/>
          </a:stretch>
        </p:blipFill>
        <p:spPr bwMode="auto">
          <a:xfrm>
            <a:off x="2288" y="0"/>
            <a:ext cx="720080" cy="711324"/>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234441"/>
            <a:ext cx="8229600" cy="3655059"/>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6A2330E-5F1D-411F-B7B7-5ACCDE01EAE3}" type="datetimeFigureOut">
              <a:rPr lang="fr-FR" smtClean="0"/>
              <a:pPr/>
              <a:t>25/02/2015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11961F8-DF7A-4ACF-B356-AD2CDB6A8E7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28867"/>
            <a:ext cx="1777470" cy="4660634"/>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28868"/>
            <a:ext cx="6324600" cy="4660633"/>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6A2330E-5F1D-411F-B7B7-5ACCDE01EAE3}" type="datetimeFigureOut">
              <a:rPr lang="fr-FR" smtClean="0"/>
              <a:pPr/>
              <a:t>25/02/2015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11961F8-DF7A-4ACF-B356-AD2CDB6A8E7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grpSp>
        <p:nvGrpSpPr>
          <p:cNvPr id="8" name="Groupe 7"/>
          <p:cNvGrpSpPr/>
          <p:nvPr userDrawn="1"/>
        </p:nvGrpSpPr>
        <p:grpSpPr>
          <a:xfrm>
            <a:off x="35496" y="553244"/>
            <a:ext cx="324640" cy="5233764"/>
            <a:chOff x="64895" y="481236"/>
            <a:chExt cx="324640" cy="5233764"/>
          </a:xfrm>
        </p:grpSpPr>
        <p:sp>
          <p:nvSpPr>
            <p:cNvPr id="9" name="Rectangle 8"/>
            <p:cNvSpPr/>
            <p:nvPr userDrawn="1"/>
          </p:nvSpPr>
          <p:spPr>
            <a:xfrm rot="16200000">
              <a:off x="-2389496" y="3050586"/>
              <a:ext cx="5214212" cy="114616"/>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p:cNvGrpSpPr/>
            <p:nvPr userDrawn="1"/>
          </p:nvGrpSpPr>
          <p:grpSpPr>
            <a:xfrm>
              <a:off x="64895" y="481236"/>
              <a:ext cx="324640" cy="5233764"/>
              <a:chOff x="64895" y="481236"/>
              <a:chExt cx="324640" cy="5233764"/>
            </a:xfrm>
          </p:grpSpPr>
          <p:sp>
            <p:nvSpPr>
              <p:cNvPr id="11" name="Rectangle 10"/>
              <p:cNvSpPr/>
              <p:nvPr userDrawn="1"/>
            </p:nvSpPr>
            <p:spPr>
              <a:xfrm rot="16200000">
                <a:off x="-2484903" y="3050586"/>
                <a:ext cx="5214212" cy="114616"/>
              </a:xfrm>
              <a:prstGeom prst="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rot="16200000">
                <a:off x="-2274879" y="3031034"/>
                <a:ext cx="5214212" cy="114616"/>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13" name="Image 12"/>
          <p:cNvPicPr/>
          <p:nvPr userDrawn="1"/>
        </p:nvPicPr>
        <p:blipFill>
          <a:blip r:embed="rId2" cstate="print"/>
          <a:srcRect/>
          <a:stretch>
            <a:fillRect/>
          </a:stretch>
        </p:blipFill>
        <p:spPr bwMode="auto">
          <a:xfrm>
            <a:off x="2288" y="0"/>
            <a:ext cx="720080" cy="71132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883093"/>
            <a:ext cx="7772400" cy="15240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443093"/>
            <a:ext cx="4572000" cy="1212407"/>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16A2330E-5F1D-411F-B7B7-5ACCDE01EAE3}" type="datetimeFigureOut">
              <a:rPr lang="fr-FR" smtClean="0"/>
              <a:pPr/>
              <a:t>25/02/2015</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11961F8-DF7A-4ACF-B356-AD2CDB6A8E78}" type="slidenum">
              <a:rPr lang="fr-FR" smtClean="0"/>
              <a:pPr/>
              <a:t>‹N°›</a:t>
            </a:fld>
            <a:endParaRPr lang="fr-FR"/>
          </a:p>
        </p:txBody>
      </p:sp>
      <p:sp>
        <p:nvSpPr>
          <p:cNvPr id="7" name="Chevron 6"/>
          <p:cNvSpPr/>
          <p:nvPr/>
        </p:nvSpPr>
        <p:spPr>
          <a:xfrm>
            <a:off x="3636680" y="2504560"/>
            <a:ext cx="182880" cy="1905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504560"/>
            <a:ext cx="182880" cy="1905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234440"/>
            <a:ext cx="4038600" cy="377163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234440"/>
            <a:ext cx="4038600" cy="377163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6A2330E-5F1D-411F-B7B7-5ACCDE01EAE3}" type="datetimeFigureOut">
              <a:rPr lang="fr-FR" smtClean="0"/>
              <a:pPr/>
              <a:t>25/02/2015</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11961F8-DF7A-4ACF-B356-AD2CDB6A8E78}"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7542"/>
            <a:ext cx="8229600" cy="9525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4508500"/>
            <a:ext cx="4040188" cy="635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7" y="4508500"/>
            <a:ext cx="4041775" cy="635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203579"/>
            <a:ext cx="4040188" cy="328480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6" y="1203579"/>
            <a:ext cx="4041775" cy="328480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6A2330E-5F1D-411F-B7B7-5ACCDE01EAE3}" type="datetimeFigureOut">
              <a:rPr lang="fr-FR" smtClean="0"/>
              <a:pPr/>
              <a:t>25/02/2015</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011961F8-DF7A-4ACF-B356-AD2CDB6A8E7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16A2330E-5F1D-411F-B7B7-5ACCDE01EAE3}" type="datetimeFigureOut">
              <a:rPr lang="fr-FR" smtClean="0"/>
              <a:pPr/>
              <a:t>25/02/2015</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011961F8-DF7A-4ACF-B356-AD2CDB6A8E78}"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16A2330E-5F1D-411F-B7B7-5ACCDE01EAE3}" type="datetimeFigureOut">
              <a:rPr lang="fr-FR" smtClean="0"/>
              <a:pPr/>
              <a:t>25/02/2015</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011961F8-DF7A-4ACF-B356-AD2CDB6A8E7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064000"/>
            <a:ext cx="7481776" cy="3810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4462585"/>
            <a:ext cx="3974592" cy="7620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28600"/>
            <a:ext cx="7479792" cy="3810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5339953"/>
            <a:ext cx="1920240" cy="304800"/>
          </a:xfrm>
        </p:spPr>
        <p:txBody>
          <a:bodyPr/>
          <a:lstStyle>
            <a:extLst/>
          </a:lstStyle>
          <a:p>
            <a:fld id="{16A2330E-5F1D-411F-B7B7-5ACCDE01EAE3}" type="datetimeFigureOut">
              <a:rPr lang="fr-FR" smtClean="0"/>
              <a:pPr/>
              <a:t>25/02/2015</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11961F8-DF7A-4ACF-B356-AD2CDB6A8E7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4536169"/>
            <a:ext cx="7162800" cy="540193"/>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58307"/>
            <a:ext cx="8686800" cy="365760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16A2330E-5F1D-411F-B7B7-5ACCDE01EAE3}" type="datetimeFigureOut">
              <a:rPr lang="fr-FR" smtClean="0"/>
              <a:pPr/>
              <a:t>25/02/2015</a:t>
            </a:fld>
            <a:endParaRPr lang="fr-FR"/>
          </a:p>
        </p:txBody>
      </p:sp>
      <p:sp>
        <p:nvSpPr>
          <p:cNvPr id="6" name="Espace réservé du pied de page 5"/>
          <p:cNvSpPr>
            <a:spLocks noGrp="1"/>
          </p:cNvSpPr>
          <p:nvPr>
            <p:ph type="ftr" sz="quarter" idx="11"/>
          </p:nvPr>
        </p:nvSpPr>
        <p:spPr>
          <a:xfrm>
            <a:off x="4380073" y="5339954"/>
            <a:ext cx="2350681" cy="304271"/>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011961F8-DF7A-4ACF-B356-AD2CDB6A8E78}" type="slidenum">
              <a:rPr lang="fr-FR" smtClean="0"/>
              <a:pPr/>
              <a:t>‹N°›</a:t>
            </a:fld>
            <a:endParaRPr lang="fr-FR"/>
          </a:p>
        </p:txBody>
      </p:sp>
      <p:sp>
        <p:nvSpPr>
          <p:cNvPr id="2" name="Titre 1"/>
          <p:cNvSpPr>
            <a:spLocks noGrp="1"/>
          </p:cNvSpPr>
          <p:nvPr>
            <p:ph type="title"/>
          </p:nvPr>
        </p:nvSpPr>
        <p:spPr>
          <a:xfrm>
            <a:off x="228600" y="4054269"/>
            <a:ext cx="8075432" cy="468893"/>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4954114"/>
            <a:ext cx="4940624" cy="767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4949176"/>
            <a:ext cx="3690451" cy="7778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4826044"/>
            <a:ext cx="3402314" cy="900723"/>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4823115"/>
            <a:ext cx="3405509" cy="90365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157033"/>
            <a:ext cx="182880" cy="1905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157033"/>
            <a:ext cx="182880" cy="1905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4954114"/>
            <a:ext cx="4940624" cy="767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4949176"/>
            <a:ext cx="3690451" cy="7778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4826044"/>
            <a:ext cx="3402314" cy="900723"/>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4823115"/>
            <a:ext cx="3405509" cy="90365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28865"/>
            <a:ext cx="8229600" cy="9525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234440"/>
            <a:ext cx="8229600" cy="3771636"/>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5339953"/>
            <a:ext cx="1920240" cy="304800"/>
          </a:xfrm>
          <a:prstGeom prst="rect">
            <a:avLst/>
          </a:prstGeom>
        </p:spPr>
        <p:txBody>
          <a:bodyPr vert="horz" anchor="b"/>
          <a:lstStyle>
            <a:lvl1pPr algn="l" eaLnBrk="1" latinLnBrk="0" hangingPunct="1">
              <a:defRPr kumimoji="0" sz="1000">
                <a:solidFill>
                  <a:schemeClr val="tx1"/>
                </a:solidFill>
              </a:defRPr>
            </a:lvl1pPr>
            <a:extLst/>
          </a:lstStyle>
          <a:p>
            <a:fld id="{16A2330E-5F1D-411F-B7B7-5ACCDE01EAE3}" type="datetimeFigureOut">
              <a:rPr lang="fr-FR" smtClean="0"/>
              <a:pPr/>
              <a:t>25/02/2015</a:t>
            </a:fld>
            <a:endParaRPr lang="fr-FR"/>
          </a:p>
        </p:txBody>
      </p:sp>
      <p:sp>
        <p:nvSpPr>
          <p:cNvPr id="22" name="Espace réservé du pied de page 21"/>
          <p:cNvSpPr>
            <a:spLocks noGrp="1"/>
          </p:cNvSpPr>
          <p:nvPr>
            <p:ph type="ftr" sz="quarter" idx="3"/>
          </p:nvPr>
        </p:nvSpPr>
        <p:spPr>
          <a:xfrm>
            <a:off x="4380073" y="5339954"/>
            <a:ext cx="2350681" cy="304271"/>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5339954"/>
            <a:ext cx="365760" cy="304271"/>
          </a:xfrm>
          <a:prstGeom prst="rect">
            <a:avLst/>
          </a:prstGeom>
        </p:spPr>
        <p:txBody>
          <a:bodyPr vert="horz" anchor="b"/>
          <a:lstStyle>
            <a:lvl1pPr algn="r" eaLnBrk="1" latinLnBrk="0" hangingPunct="1">
              <a:defRPr kumimoji="0" sz="1000" b="0">
                <a:solidFill>
                  <a:schemeClr val="tx1"/>
                </a:solidFill>
              </a:defRPr>
            </a:lvl1pPr>
            <a:extLst/>
          </a:lstStyle>
          <a:p>
            <a:fld id="{011961F8-DF7A-4ACF-B356-AD2CDB6A8E7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http://www.hyperprotec.com/images/kalashnikov-marui-ak47-electrique.jpg"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http://www.hyperprotec.com/images/kalashnikov-marui-ak47-electrique.jpg" TargetMode="External"/><Relationship Id="rId5" Type="http://schemas.openxmlformats.org/officeDocument/2006/relationships/image" Target="../media/image4.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http://www.hyperprotec.com/images/kalashnikov-marui-ak47-electrique.jp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www.hyperprotec.com/images/kalashnikov-marui-ak47-electrique.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http://www.hyperprotec.com/images/kalashnikov-marui-ak47-electrique.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http://www.hyperprotec.com/images/kalashnikov-marui-ak47-electrique.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380" y="0"/>
            <a:ext cx="9180000" cy="4896000"/>
          </a:xfrm>
          <a:prstGeom prst="rect">
            <a:avLst/>
          </a:prstGeom>
          <a:gradFill flip="none" rotWithShape="1">
            <a:gsLst>
              <a:gs pos="0">
                <a:srgbClr val="0070C0"/>
              </a:gs>
              <a:gs pos="100000">
                <a:srgbClr val="0070C0">
                  <a:shade val="20000"/>
                </a:srgbClr>
              </a:gs>
            </a:gsLst>
            <a:path path="circle">
              <a:fillToRect l="50000" t="50000" r="50000" b="50000"/>
            </a:path>
            <a:tileRect/>
          </a:gradFill>
          <a:ln w="12700" cap="rnd" cmpd="sng" algn="ctr">
            <a:solidFill>
              <a:schemeClr val="tx2"/>
            </a:solidFill>
            <a:prstDash val="solid"/>
          </a:ln>
          <a:effectLst>
            <a:outerShdw blurRad="50800" dist="38100" dir="18900000" algn="bl" rotWithShape="0">
              <a:prstClr val="black">
                <a:alpha val="40000"/>
              </a:prst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sz="2600" b="1" dirty="0" smtClean="0"/>
          </a:p>
          <a:p>
            <a:pPr algn="ctr"/>
            <a:endParaRPr lang="fr-FR" sz="2600" b="1" dirty="0"/>
          </a:p>
          <a:p>
            <a:pPr algn="ctr"/>
            <a:r>
              <a:rPr lang="fr-FR" sz="2600" b="1" dirty="0" smtClean="0"/>
              <a:t>GENERALITES SUR LES ARMES LEGERES </a:t>
            </a:r>
            <a:br>
              <a:rPr lang="fr-FR" sz="2600" b="1" dirty="0" smtClean="0"/>
            </a:br>
            <a:r>
              <a:rPr lang="fr-FR" sz="2600" b="1" dirty="0" smtClean="0"/>
              <a:t>ET DE  PETIT CALIBRE </a:t>
            </a:r>
            <a:endParaRPr lang="fr-FR" sz="4000" b="1" dirty="0"/>
          </a:p>
        </p:txBody>
      </p:sp>
      <p:sp>
        <p:nvSpPr>
          <p:cNvPr id="16" name="ZoneTexte 15"/>
          <p:cNvSpPr txBox="1"/>
          <p:nvPr/>
        </p:nvSpPr>
        <p:spPr>
          <a:xfrm>
            <a:off x="2071670" y="5145367"/>
            <a:ext cx="6508856" cy="369332"/>
          </a:xfrm>
          <a:prstGeom prst="rect">
            <a:avLst/>
          </a:prstGeom>
          <a:noFill/>
        </p:spPr>
        <p:txBody>
          <a:bodyPr wrap="square" rtlCol="0">
            <a:spAutoFit/>
          </a:bodyPr>
          <a:lstStyle/>
          <a:p>
            <a:r>
              <a:rPr lang="fr-FR" b="1" dirty="0">
                <a:solidFill>
                  <a:schemeClr val="bg1"/>
                </a:solidFill>
              </a:rPr>
              <a:t> </a:t>
            </a:r>
            <a:r>
              <a:rPr lang="fr-FR" b="1" dirty="0" smtClean="0">
                <a:solidFill>
                  <a:schemeClr val="bg1"/>
                </a:solidFill>
              </a:rPr>
              <a:t> </a:t>
            </a:r>
            <a:r>
              <a:rPr lang="fr-FR" sz="1400" b="1" dirty="0" smtClean="0">
                <a:solidFill>
                  <a:schemeClr val="bg1"/>
                </a:solidFill>
              </a:rPr>
              <a:t>(Commandant  Moussa DIALLO point focal COMNAT auprès GNM)</a:t>
            </a:r>
            <a:endParaRPr lang="fr-FR" sz="1400" b="1" dirty="0">
              <a:solidFill>
                <a:schemeClr val="bg1"/>
              </a:solidFill>
            </a:endParaRPr>
          </a:p>
        </p:txBody>
      </p:sp>
      <p:grpSp>
        <p:nvGrpSpPr>
          <p:cNvPr id="5" name="Groupe 4"/>
          <p:cNvGrpSpPr/>
          <p:nvPr/>
        </p:nvGrpSpPr>
        <p:grpSpPr>
          <a:xfrm>
            <a:off x="1" y="5060172"/>
            <a:ext cx="9131153" cy="540648"/>
            <a:chOff x="0" y="6072206"/>
            <a:chExt cx="9131153" cy="648778"/>
          </a:xfrm>
        </p:grpSpPr>
        <p:sp>
          <p:nvSpPr>
            <p:cNvPr id="3" name="Rectangle 2"/>
            <p:cNvSpPr/>
            <p:nvPr/>
          </p:nvSpPr>
          <p:spPr>
            <a:xfrm>
              <a:off x="0" y="6072206"/>
              <a:ext cx="428628" cy="642942"/>
            </a:xfrm>
            <a:prstGeom prst="rect">
              <a:avLst/>
            </a:prstGeom>
            <a:solidFill>
              <a:schemeClr val="bg1"/>
            </a:solidFill>
            <a:ln w="25400" cap="rnd" cmpd="sng" algn="ctr">
              <a:solidFill>
                <a:schemeClr val="bg1"/>
              </a:soli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8702525" y="6072206"/>
              <a:ext cx="428628" cy="642942"/>
            </a:xfrm>
            <a:prstGeom prst="rect">
              <a:avLst/>
            </a:prstGeom>
            <a:solidFill>
              <a:schemeClr val="bg1"/>
            </a:solidFill>
            <a:ln w="25400" cap="rnd" cmpd="sng" algn="ctr">
              <a:solidFill>
                <a:schemeClr val="bg1"/>
              </a:soli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à coins arrondis"/>
            <p:cNvSpPr/>
            <p:nvPr/>
          </p:nvSpPr>
          <p:spPr>
            <a:xfrm>
              <a:off x="240040" y="6078042"/>
              <a:ext cx="8643998" cy="642942"/>
            </a:xfrm>
            <a:prstGeom prst="frame">
              <a:avLst>
                <a:gd name="adj1" fmla="val 125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rgbClr r="0" g="0" b="0"/>
            </a:effectRef>
            <a:fontRef idx="minor">
              <a:schemeClr val="lt1"/>
            </a:fontRef>
          </p:style>
          <p:txBody>
            <a:bodyPr spcFirstLastPara="0" vert="horz" wrap="square" lIns="533400" tIns="127000" rIns="533400" bIns="127000" numCol="1" spcCol="1270" anchor="ctr" anchorCtr="0">
              <a:noAutofit/>
            </a:bodyPr>
            <a:lstStyle/>
            <a:p>
              <a:pPr lvl="0" algn="l">
                <a:lnSpc>
                  <a:spcPct val="85000"/>
                </a:lnSpc>
                <a:spcBef>
                  <a:spcPct val="0"/>
                </a:spcBef>
                <a:spcAft>
                  <a:spcPct val="20000"/>
                </a:spcAft>
              </a:pPr>
              <a:endParaRPr lang="fr-FR" sz="10000" dirty="0"/>
            </a:p>
          </p:txBody>
        </p:sp>
      </p:grpSp>
      <p:sp>
        <p:nvSpPr>
          <p:cNvPr id="12" name="Forme 11"/>
          <p:cNvSpPr/>
          <p:nvPr/>
        </p:nvSpPr>
        <p:spPr>
          <a:xfrm flipH="1">
            <a:off x="310201" y="5130593"/>
            <a:ext cx="1930140" cy="420000"/>
          </a:xfrm>
          <a:custGeom>
            <a:avLst/>
            <a:gdLst/>
            <a:ahLst/>
            <a:cxnLst>
              <a:cxn ang="3cd4">
                <a:pos x="hc" y="t"/>
              </a:cxn>
              <a:cxn ang="cd2">
                <a:pos x="l" y="vc"/>
              </a:cxn>
              <a:cxn ang="cd4">
                <a:pos x="hc" y="b"/>
              </a:cxn>
              <a:cxn ang="0">
                <a:pos x="r" y="vc"/>
              </a:cxn>
            </a:cxnLst>
            <a:rect l="l" t="t" r="r" b="b"/>
            <a:pathLst>
              <a:path>
                <a:moveTo>
                  <a:pt x="l" y="t"/>
                </a:moveTo>
                <a:lnTo>
                  <a:pt x="r" y="t"/>
                </a:lnTo>
                <a:lnTo>
                  <a:pt x="r" y="b"/>
                </a:lnTo>
                <a:lnTo>
                  <a:pt x="l" y="b"/>
                </a:lnTo>
                <a:close/>
              </a:path>
            </a:pathLst>
          </a:custGeom>
          <a:solidFill>
            <a:srgbClr val="0070C0"/>
          </a:solidFill>
          <a:ln w="25400" cap="flat" cmpd="sng" algn="ctr">
            <a:noFill/>
            <a:prstDash val="solid"/>
          </a:ln>
          <a:scene3d>
            <a:camera prst="orthographicFront"/>
            <a:lightRig rig="twoPt" dir="t">
              <a:rot lat="0" lon="0" rev="6000000"/>
            </a:lightRig>
          </a:scene3d>
          <a:sp3d prstMaterial="plastic">
            <a:bevelT w="152400" h="101600" prst="artDeco"/>
            <a:bevelB w="152400" h="101600" prst="coolSlant"/>
          </a:sp3d>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a:off x="1863626" y="190544"/>
            <a:ext cx="5516686" cy="214314"/>
          </a:xfrm>
          <a:prstGeom prst="rect">
            <a:avLst/>
          </a:prstGeom>
          <a:noFill/>
        </p:spPr>
        <p:txBody>
          <a:bodyPr wrap="none" lIns="91440" tIns="45720" rIns="91440" bIns="45720">
            <a:prstTxWarp prst="textPlain">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dirty="0" smtClean="0">
                <a:ln w="11430"/>
                <a:gradFill flip="none" rotWithShape="1">
                  <a:gsLst>
                    <a:gs pos="0">
                      <a:srgbClr val="FFFF00"/>
                    </a:gs>
                    <a:gs pos="100000">
                      <a:srgbClr val="FFFF00">
                        <a:shade val="20000"/>
                      </a:srgbClr>
                    </a:gs>
                  </a:gsLst>
                  <a:path path="circle">
                    <a:fillToRect l="50000" t="50000" r="50000" b="50000"/>
                  </a:path>
                  <a:tileRect/>
                </a:gradFill>
                <a:effectLst>
                  <a:outerShdw blurRad="50800" dist="50800" algn="tl" rotWithShape="0">
                    <a:srgbClr val="000000">
                      <a:alpha val="43137"/>
                    </a:srgbClr>
                  </a:outerShdw>
                </a:effectLst>
                <a:latin typeface="Times New Roman"/>
                <a:cs typeface="Times New Roman"/>
              </a:rPr>
              <a:t>REPUBLIQUE DU MALI</a:t>
            </a:r>
            <a:endParaRPr lang="fr-FR" sz="3600" b="1" dirty="0">
              <a:ln w="11430"/>
              <a:gradFill flip="none" rotWithShape="1">
                <a:gsLst>
                  <a:gs pos="0">
                    <a:srgbClr val="FFFF00"/>
                  </a:gs>
                  <a:gs pos="100000">
                    <a:srgbClr val="FFFF00">
                      <a:shade val="20000"/>
                    </a:srgbClr>
                  </a:gs>
                </a:gsLst>
                <a:path path="circle">
                  <a:fillToRect l="50000" t="50000" r="50000" b="50000"/>
                </a:path>
                <a:tileRect/>
              </a:gradFill>
              <a:effectLst>
                <a:outerShdw blurRad="50800" dist="50800" algn="tl" rotWithShape="0">
                  <a:srgbClr val="000000">
                    <a:alpha val="43137"/>
                  </a:srgbClr>
                </a:outerShdw>
              </a:effectLst>
              <a:latin typeface="Times New Roman"/>
              <a:cs typeface="Times New Roman"/>
            </a:endParaRPr>
          </a:p>
        </p:txBody>
      </p:sp>
      <p:sp>
        <p:nvSpPr>
          <p:cNvPr id="14" name="Rectangle 13"/>
          <p:cNvSpPr/>
          <p:nvPr/>
        </p:nvSpPr>
        <p:spPr>
          <a:xfrm flipV="1">
            <a:off x="827584" y="489765"/>
            <a:ext cx="7076240" cy="45719"/>
          </a:xfrm>
          <a:prstGeom prst="rect">
            <a:avLst/>
          </a:prstGeom>
          <a:ln w="25400" cap="rnd" cmpd="sng" algn="ctr">
            <a:solidFill>
              <a:schemeClr val="bg1"/>
            </a:solidFill>
            <a:prstDash val="solid"/>
          </a:ln>
          <a:scene3d>
            <a:camera prst="orthographicFront"/>
            <a:lightRig rig="threePt" dir="t"/>
          </a:scene3d>
          <a:sp3d>
            <a:bevelT prst="relaxedInset"/>
          </a:sp3d>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442664" y="5272324"/>
            <a:ext cx="1571636" cy="142876"/>
          </a:xfrm>
          <a:prstGeom prst="rect">
            <a:avLst/>
          </a:prstGeom>
          <a:noFill/>
        </p:spPr>
        <p:txBody>
          <a:bodyPr wrap="none" lIns="91440" tIns="45720" rIns="91440" bIns="45720">
            <a:prstTxWarp prst="textPlain">
              <a:avLst/>
            </a:prstTxWarp>
          </a:bodyPr>
          <a:lstStyle/>
          <a:p>
            <a:pPr algn="ctr"/>
            <a:r>
              <a:rPr lang="fr-FR" sz="3600" b="1" i="1" cap="all" dirty="0" smtClean="0">
                <a:ln w="6350" cmpd="dbl">
                  <a:solidFill>
                    <a:schemeClr val="bg1">
                      <a:alpha val="50000"/>
                    </a:schemeClr>
                  </a:solidFill>
                  <a:prstDash val="solid"/>
                </a:ln>
                <a:solidFill>
                  <a:schemeClr val="bg1"/>
                </a:solidFill>
              </a:rPr>
              <a:t>PRESENTEES  PAR:</a:t>
            </a:r>
            <a:endParaRPr lang="fr-FR" sz="3600" b="1" i="1" cap="all" dirty="0">
              <a:ln w="6350" cmpd="dbl">
                <a:solidFill>
                  <a:schemeClr val="bg1">
                    <a:alpha val="50000"/>
                  </a:schemeClr>
                </a:solidFill>
                <a:prstDash val="solid"/>
              </a:ln>
              <a:solidFill>
                <a:schemeClr val="bg1"/>
              </a:solidFill>
              <a:effectLst/>
            </a:endParaRPr>
          </a:p>
        </p:txBody>
      </p:sp>
      <p:sp>
        <p:nvSpPr>
          <p:cNvPr id="18" name="Rectangle 17"/>
          <p:cNvSpPr/>
          <p:nvPr/>
        </p:nvSpPr>
        <p:spPr>
          <a:xfrm>
            <a:off x="96719" y="4393136"/>
            <a:ext cx="8964000" cy="36000"/>
          </a:xfrm>
          <a:prstGeom prst="rect">
            <a:avLst/>
          </a:prstGeom>
          <a:ln w="25400" cap="rnd" cmpd="sng" algn="ctr">
            <a:solidFill>
              <a:schemeClr val="bg1"/>
            </a:solidFill>
            <a:prstDash val="solid"/>
          </a:ln>
          <a:scene3d>
            <a:camera prst="orthographicFront"/>
            <a:lightRig rig="threePt" dir="t"/>
          </a:scene3d>
          <a:sp3d>
            <a:bevelT prst="relaxedInset"/>
          </a:sp3d>
        </p:spPr>
        <p:style>
          <a:lnRef idx="2">
            <a:schemeClr val="accent1"/>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0" name="Picture 8" descr="Photo 015"/>
          <p:cNvPicPr>
            <a:picLocks noChangeAspect="1" noChangeArrowheads="1" noCrop="1"/>
          </p:cNvPicPr>
          <p:nvPr/>
        </p:nvPicPr>
        <p:blipFill>
          <a:blip r:embed="rId3" cstate="print"/>
          <a:srcRect/>
          <a:stretch>
            <a:fillRect/>
          </a:stretch>
        </p:blipFill>
        <p:spPr bwMode="auto">
          <a:xfrm>
            <a:off x="7903824" y="52589"/>
            <a:ext cx="1353404" cy="1015053"/>
          </a:xfrm>
          <a:prstGeom prst="rect">
            <a:avLst/>
          </a:prstGeom>
          <a:noFill/>
          <a:ln w="9525">
            <a:noFill/>
            <a:miter lim="800000"/>
            <a:headEnd/>
            <a:tailEnd/>
          </a:ln>
        </p:spPr>
      </p:pic>
      <p:sp>
        <p:nvSpPr>
          <p:cNvPr id="201" name="ZoneTexte 200"/>
          <p:cNvSpPr txBox="1"/>
          <p:nvPr/>
        </p:nvSpPr>
        <p:spPr>
          <a:xfrm>
            <a:off x="1772162" y="760557"/>
            <a:ext cx="60401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anose="020B0A04020102020204" pitchFamily="34" charset="0"/>
              </a:rPr>
              <a:t>COMNAT - ALPC</a:t>
            </a:r>
            <a:endParaRPr lang="fr-FR"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anose="020B0A04020102020204" pitchFamily="34" charset="0"/>
            </a:endParaRPr>
          </a:p>
        </p:txBody>
      </p:sp>
      <p:pic>
        <p:nvPicPr>
          <p:cNvPr id="202" name="Picture 2" descr="http://www.hyperprotec.com/images/kalashnikov-marui-ak47-electrique.jpg"/>
          <p:cNvPicPr>
            <a:picLocks noChangeAspect="1" noChangeArrowheads="1"/>
          </p:cNvPicPr>
          <p:nvPr/>
        </p:nvPicPr>
        <p:blipFill>
          <a:blip r:embed="rId4" r:link="rId5" cstate="print">
            <a:extLst>
              <a:ext uri="{28A0092B-C50C-407E-A947-70E740481C1C}">
                <a14:useLocalDpi xmlns:a14="http://schemas.microsoft.com/office/drawing/2010/main" xmlns="" val="0"/>
              </a:ext>
            </a:extLst>
          </a:blip>
          <a:srcRect/>
          <a:stretch>
            <a:fillRect/>
          </a:stretch>
        </p:blipFill>
        <p:spPr bwMode="auto">
          <a:xfrm rot="5400000">
            <a:off x="6981949" y="2138787"/>
            <a:ext cx="2944813" cy="1212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9" name="Image 18" descr="https://encrypted-tbn0.gstatic.com/images?q=tbn:ANd9GcQHoUl_1fltusdIR0rtU-RY7jU8bKS1SkxWm4EcWJy1oyGituVC3Q"/>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054" y="659412"/>
            <a:ext cx="1575618" cy="14296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0" name="Groupe 19"/>
          <p:cNvGrpSpPr/>
          <p:nvPr/>
        </p:nvGrpSpPr>
        <p:grpSpPr>
          <a:xfrm>
            <a:off x="7848797" y="2135961"/>
            <a:ext cx="1238250" cy="1257300"/>
            <a:chOff x="0" y="0"/>
            <a:chExt cx="1238250" cy="1257300"/>
          </a:xfrm>
        </p:grpSpPr>
        <p:sp>
          <p:nvSpPr>
            <p:cNvPr id="21" name="Interdiction 20"/>
            <p:cNvSpPr/>
            <p:nvPr/>
          </p:nvSpPr>
          <p:spPr>
            <a:xfrm>
              <a:off x="0" y="0"/>
              <a:ext cx="1238250" cy="1257300"/>
            </a:xfrm>
            <a:prstGeom prst="noSmoking">
              <a:avLst>
                <a:gd name="adj" fmla="val 6644"/>
              </a:avLst>
            </a:prstGeom>
            <a:solidFill>
              <a:srgbClr val="FF0000"/>
            </a:solid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2" name="Rectangle 21"/>
            <p:cNvSpPr/>
            <p:nvPr/>
          </p:nvSpPr>
          <p:spPr>
            <a:xfrm rot="18186956">
              <a:off x="47625" y="590550"/>
              <a:ext cx="1162050" cy="876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2" name="ZoneTexte 1"/>
          <p:cNvSpPr txBox="1"/>
          <p:nvPr/>
        </p:nvSpPr>
        <p:spPr>
          <a:xfrm>
            <a:off x="3491880" y="4000336"/>
            <a:ext cx="2892138" cy="369332"/>
          </a:xfrm>
          <a:prstGeom prst="rect">
            <a:avLst/>
          </a:prstGeom>
          <a:noFill/>
        </p:spPr>
        <p:txBody>
          <a:bodyPr wrap="none" rtlCol="0">
            <a:spAutoFit/>
          </a:bodyPr>
          <a:lstStyle/>
          <a:p>
            <a:r>
              <a:rPr lang="fr-FR" dirty="0" smtClean="0"/>
              <a:t>Bamako, le 19/02/2015</a:t>
            </a:r>
            <a:endParaRPr lang="fr-FR" dirty="0"/>
          </a:p>
        </p:txBody>
      </p:sp>
      <p:pic>
        <p:nvPicPr>
          <p:cNvPr id="23" name="Image 22"/>
          <p:cNvPicPr/>
          <p:nvPr/>
        </p:nvPicPr>
        <p:blipFill>
          <a:blip r:embed="rId7" cstate="print"/>
          <a:srcRect/>
          <a:stretch>
            <a:fillRect/>
          </a:stretch>
        </p:blipFill>
        <p:spPr bwMode="auto">
          <a:xfrm>
            <a:off x="6804248" y="783672"/>
            <a:ext cx="686966" cy="603189"/>
          </a:xfrm>
          <a:prstGeom prst="rect">
            <a:avLst/>
          </a:prstGeom>
          <a:noFill/>
          <a:ln w="9525">
            <a:noFill/>
            <a:miter lim="800000"/>
            <a:headEnd/>
            <a:tailEnd/>
          </a:ln>
        </p:spPr>
      </p:pic>
    </p:spTree>
  </p:cSld>
  <p:clrMapOvr>
    <a:masterClrMapping/>
  </p:clrMapOvr>
  <p:transition advTm="435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0"/>
                                  </p:stCondLst>
                                  <p:childTnLst>
                                    <p:animMotion origin="layout" path="M 0.55104 0.005 L -1.35469 0.005 " pathEditMode="relative" rAng="0" ptsTypes="AA">
                                      <p:cBhvr>
                                        <p:cTn id="6" dur="20000" fill="hold"/>
                                        <p:tgtEl>
                                          <p:spTgt spid="16"/>
                                        </p:tgtEl>
                                        <p:attrNameLst>
                                          <p:attrName>ppt_x</p:attrName>
                                          <p:attrName>ppt_y</p:attrName>
                                        </p:attrNameLst>
                                      </p:cBhvr>
                                      <p:rCtr x="-953" y="0"/>
                                    </p:animMotion>
                                  </p:childTnLst>
                                </p:cTn>
                              </p:par>
                              <p:par>
                                <p:cTn id="7" presetID="2" presetClass="entr" presetSubtype="4"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1750" fill="hold"/>
                                        <p:tgtEl>
                                          <p:spTgt spid="20"/>
                                        </p:tgtEl>
                                        <p:attrNameLst>
                                          <p:attrName>ppt_x</p:attrName>
                                        </p:attrNameLst>
                                      </p:cBhvr>
                                      <p:tavLst>
                                        <p:tav tm="0">
                                          <p:val>
                                            <p:strVal val="#ppt_x"/>
                                          </p:val>
                                        </p:tav>
                                        <p:tav tm="100000">
                                          <p:val>
                                            <p:strVal val="#ppt_x"/>
                                          </p:val>
                                        </p:tav>
                                      </p:tavLst>
                                    </p:anim>
                                    <p:anim calcmode="lin" valueType="num">
                                      <p:cBhvr additive="base">
                                        <p:cTn id="10" dur="1750" fill="hold"/>
                                        <p:tgtEl>
                                          <p:spTgt spid="20"/>
                                        </p:tgtEl>
                                        <p:attrNameLst>
                                          <p:attrName>ppt_y</p:attrName>
                                        </p:attrNameLst>
                                      </p:cBhvr>
                                      <p:tavLst>
                                        <p:tav tm="0">
                                          <p:val>
                                            <p:strVal val="1+#ppt_h/2"/>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2"/>
                                        </p:tgtEl>
                                        <p:attrNameLst>
                                          <p:attrName>style.visibility</p:attrName>
                                        </p:attrNameLst>
                                      </p:cBhvr>
                                      <p:to>
                                        <p:strVal val="visible"/>
                                      </p:to>
                                    </p:set>
                                    <p:animEffect transition="in" filter="fade">
                                      <p:cBhvr>
                                        <p:cTn id="13" dur="1000"/>
                                        <p:tgtEl>
                                          <p:spTgt spid="202"/>
                                        </p:tgtEl>
                                      </p:cBhvr>
                                    </p:animEffect>
                                    <p:anim calcmode="lin" valueType="num">
                                      <p:cBhvr>
                                        <p:cTn id="14" dur="1000" fill="hold"/>
                                        <p:tgtEl>
                                          <p:spTgt spid="202"/>
                                        </p:tgtEl>
                                        <p:attrNameLst>
                                          <p:attrName>ppt_x</p:attrName>
                                        </p:attrNameLst>
                                      </p:cBhvr>
                                      <p:tavLst>
                                        <p:tav tm="0">
                                          <p:val>
                                            <p:strVal val="#ppt_x"/>
                                          </p:val>
                                        </p:tav>
                                        <p:tav tm="100000">
                                          <p:val>
                                            <p:strVal val="#ppt_x"/>
                                          </p:val>
                                        </p:tav>
                                      </p:tavLst>
                                    </p:anim>
                                    <p:anim calcmode="lin" valueType="num">
                                      <p:cBhvr>
                                        <p:cTn id="15" dur="1000" fill="hold"/>
                                        <p:tgtEl>
                                          <p:spTgt spid="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 DEFINITIONS</a:t>
            </a:r>
            <a:endParaRPr lang="fr-FR" dirty="0"/>
          </a:p>
        </p:txBody>
      </p:sp>
      <p:sp>
        <p:nvSpPr>
          <p:cNvPr id="13" name="Espace réservé du contenu 2"/>
          <p:cNvSpPr txBox="1">
            <a:spLocks/>
          </p:cNvSpPr>
          <p:nvPr/>
        </p:nvSpPr>
        <p:spPr>
          <a:xfrm>
            <a:off x="457200" y="697260"/>
            <a:ext cx="8229600" cy="5001420"/>
          </a:xfrm>
          <a:prstGeom prst="rect">
            <a:avLst/>
          </a:prstGeom>
        </p:spPr>
        <p:txBody>
          <a:bodyPr>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fr-CA" b="1" dirty="0" smtClean="0">
                <a:solidFill>
                  <a:srgbClr val="FF0000"/>
                </a:solidFill>
              </a:rPr>
              <a:t>MUNITIONS</a:t>
            </a:r>
            <a:r>
              <a:rPr lang="fr-CA" b="1" dirty="0" smtClean="0"/>
              <a:t> </a:t>
            </a:r>
            <a:r>
              <a:rPr lang="fr-CA" dirty="0" smtClean="0"/>
              <a:t>: Ensemble des éléments destinés à être tirés ou lancés au moyen d’une arme à feu ou à partir d’un vecteur, comprenant, entre autres :</a:t>
            </a:r>
          </a:p>
          <a:p>
            <a:r>
              <a:rPr lang="fr-CA" dirty="0" smtClean="0"/>
              <a:t>- les cartouches;</a:t>
            </a:r>
          </a:p>
          <a:p>
            <a:r>
              <a:rPr lang="fr-CA" dirty="0" smtClean="0"/>
              <a:t>- les projectiles et les missiles pour armes légères ;</a:t>
            </a:r>
          </a:p>
          <a:p>
            <a:r>
              <a:rPr lang="fr-CA" dirty="0" smtClean="0"/>
              <a:t>- les conteneurs mobiles avec missiles ou projectiles pour système anti-aérien ou antichar à simple action</a:t>
            </a:r>
          </a:p>
          <a:p>
            <a:endParaRPr lang="fr-CA" b="1" dirty="0" smtClean="0"/>
          </a:p>
          <a:p>
            <a:r>
              <a:rPr lang="fr-CA" b="1" dirty="0" smtClean="0">
                <a:solidFill>
                  <a:srgbClr val="FF0000"/>
                </a:solidFill>
              </a:rPr>
              <a:t>AUTRES MATERIELS CONNEXES </a:t>
            </a:r>
            <a:r>
              <a:rPr lang="fr-CA" b="1" dirty="0" smtClean="0"/>
              <a:t>: </a:t>
            </a:r>
            <a:r>
              <a:rPr lang="fr-CA" dirty="0" smtClean="0"/>
              <a:t>toutes composantes, pièces ou pièces détachées ou pièces de rechange d’une arme légère ou de petit calibre nécessaire au fonctionnement d’une arme ou d’une munition; toutes les substances chimiques servant de matière utilisées comme agent propulsif ou agent explosif.</a:t>
            </a:r>
          </a:p>
          <a:p>
            <a:endParaRPr lang="fr-CA" sz="1800" dirty="0" smtClean="0"/>
          </a:p>
          <a:p>
            <a:endParaRPr lang="fr-CA" dirty="0"/>
          </a:p>
        </p:txBody>
      </p:sp>
    </p:spTree>
    <p:extLst>
      <p:ext uri="{BB962C8B-B14F-4D97-AF65-F5344CB8AC3E}">
        <p14:creationId xmlns:p14="http://schemas.microsoft.com/office/powerpoint/2010/main" xmlns="" val="668880376"/>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57200" y="995833"/>
            <a:ext cx="8229600" cy="4525963"/>
          </a:xfrm>
          <a:prstGeom prst="rect">
            <a:avLst/>
          </a:prstGeom>
        </p:spPr>
        <p:txBody>
          <a:bodyP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fr-CA" b="1" dirty="0" smtClean="0">
                <a:solidFill>
                  <a:srgbClr val="FF0000"/>
                </a:solidFill>
              </a:rPr>
              <a:t>ILLICITE </a:t>
            </a:r>
            <a:r>
              <a:rPr lang="fr-CA" b="1" dirty="0" smtClean="0"/>
              <a:t>: tout ce qui est réalisé en violation des dispositions de la présente </a:t>
            </a:r>
            <a:r>
              <a:rPr lang="fr-CA" dirty="0" smtClean="0"/>
              <a:t>Convention (CEDEAO) </a:t>
            </a:r>
            <a:r>
              <a:rPr lang="fr-CA" dirty="0"/>
              <a:t>;</a:t>
            </a:r>
            <a:endParaRPr lang="fr-CA" dirty="0" smtClean="0"/>
          </a:p>
          <a:p>
            <a:pPr algn="just"/>
            <a:r>
              <a:rPr lang="fr-CA" dirty="0" smtClean="0"/>
              <a:t> </a:t>
            </a:r>
            <a:r>
              <a:rPr lang="fr-CA" b="1" dirty="0" smtClean="0">
                <a:solidFill>
                  <a:srgbClr val="FF0000"/>
                </a:solidFill>
              </a:rPr>
              <a:t>MARQUAGE</a:t>
            </a:r>
            <a:r>
              <a:rPr lang="fr-CA" b="1" dirty="0" smtClean="0"/>
              <a:t> : </a:t>
            </a:r>
            <a:r>
              <a:rPr lang="fr-CA" dirty="0" smtClean="0"/>
              <a:t>des inscriptions permettant l’identification d’une arme couverte par la présente Convention (CEDEAO) ;</a:t>
            </a:r>
          </a:p>
          <a:p>
            <a:pPr algn="just"/>
            <a:r>
              <a:rPr lang="fr-CA" dirty="0" smtClean="0"/>
              <a:t> </a:t>
            </a:r>
            <a:r>
              <a:rPr lang="fr-CA" b="1" dirty="0" smtClean="0">
                <a:solidFill>
                  <a:srgbClr val="FF0000"/>
                </a:solidFill>
              </a:rPr>
              <a:t>TRAÇAGE </a:t>
            </a:r>
            <a:r>
              <a:rPr lang="fr-CA" b="1" dirty="0" smtClean="0"/>
              <a:t>: </a:t>
            </a:r>
            <a:r>
              <a:rPr lang="fr-CA" dirty="0" smtClean="0"/>
              <a:t>le suivi systématique du parcours des armes légères et de petit calibre, de leurs munitions et des autres matériels connexes, depuis le fabricant jusqu’à l’utilisateur final en vue d’aider les autorités compétentes des États Membres à détecter la fabrication et le commerce illicites ;</a:t>
            </a:r>
            <a:endParaRPr lang="fr-CA" dirty="0"/>
          </a:p>
        </p:txBody>
      </p:sp>
      <p:sp>
        <p:nvSpPr>
          <p:cNvPr id="3"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 DEFINITIONS</a:t>
            </a:r>
            <a:endParaRPr lang="fr-FR" dirty="0"/>
          </a:p>
        </p:txBody>
      </p:sp>
    </p:spTree>
    <p:extLst>
      <p:ext uri="{BB962C8B-B14F-4D97-AF65-F5344CB8AC3E}">
        <p14:creationId xmlns:p14="http://schemas.microsoft.com/office/powerpoint/2010/main" xmlns="" val="14641757"/>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 DEFINITIONS</a:t>
            </a:r>
            <a:endParaRPr lang="fr-FR" dirty="0"/>
          </a:p>
        </p:txBody>
      </p:sp>
      <p:sp>
        <p:nvSpPr>
          <p:cNvPr id="4" name="Espace réservé du contenu 2"/>
          <p:cNvSpPr txBox="1">
            <a:spLocks/>
          </p:cNvSpPr>
          <p:nvPr/>
        </p:nvSpPr>
        <p:spPr>
          <a:xfrm>
            <a:off x="457200" y="913284"/>
            <a:ext cx="8229600" cy="4525963"/>
          </a:xfrm>
          <a:prstGeom prst="rect">
            <a:avLst/>
          </a:prstGeom>
        </p:spPr>
        <p:txBody>
          <a:bodyPr>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fr-CA" b="1" dirty="0" smtClean="0">
                <a:solidFill>
                  <a:srgbClr val="FF0000"/>
                </a:solidFill>
              </a:rPr>
              <a:t>COURTAGE</a:t>
            </a:r>
            <a:r>
              <a:rPr lang="fr-CA" b="1" dirty="0" smtClean="0"/>
              <a:t> : </a:t>
            </a:r>
            <a:r>
              <a:rPr lang="fr-CA" dirty="0" smtClean="0"/>
              <a:t>le travail effectué en tant qu’intermédiaire entre tout fabricant ou fournisseur ou distributeur d’armes légères et de petit calibre et tout acheteur ou utilisateur, y compris le soutien financier et le transport des armes légères et de petit calibre.</a:t>
            </a:r>
          </a:p>
          <a:p>
            <a:endParaRPr lang="fr-CA" dirty="0" smtClean="0"/>
          </a:p>
          <a:p>
            <a:pPr algn="just"/>
            <a:r>
              <a:rPr lang="fr-CA" dirty="0" smtClean="0"/>
              <a:t> </a:t>
            </a:r>
            <a:r>
              <a:rPr lang="fr-CA" b="1" dirty="0" smtClean="0">
                <a:solidFill>
                  <a:srgbClr val="FF0000"/>
                </a:solidFill>
              </a:rPr>
              <a:t>TRANSFERT </a:t>
            </a:r>
            <a:r>
              <a:rPr lang="fr-CA" b="1" dirty="0" smtClean="0"/>
              <a:t>: </a:t>
            </a:r>
            <a:r>
              <a:rPr lang="fr-CA" dirty="0" smtClean="0"/>
              <a:t>l’importation, l’exportation, le transit, le transbordement et</a:t>
            </a:r>
            <a:r>
              <a:rPr lang="fr-CA" b="1" dirty="0" smtClean="0"/>
              <a:t> </a:t>
            </a:r>
            <a:r>
              <a:rPr lang="fr-CA" dirty="0" smtClean="0"/>
              <a:t>le transport ou tout autre mouvement, quel qu’il soit, à partir du ou à travers le territoire d’un État, d’armes légères et de petit calibre, de leurs munitions et autres matériels connexes.</a:t>
            </a:r>
          </a:p>
          <a:p>
            <a:endParaRPr lang="fr-CA" dirty="0" smtClean="0"/>
          </a:p>
        </p:txBody>
      </p:sp>
    </p:spTree>
    <p:extLst>
      <p:ext uri="{BB962C8B-B14F-4D97-AF65-F5344CB8AC3E}">
        <p14:creationId xmlns:p14="http://schemas.microsoft.com/office/powerpoint/2010/main" xmlns="" val="145271259"/>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 DEFINITIONS</a:t>
            </a:r>
            <a:endParaRPr lang="fr-FR" dirty="0"/>
          </a:p>
        </p:txBody>
      </p:sp>
      <p:sp>
        <p:nvSpPr>
          <p:cNvPr id="5" name="Espace réservé du contenu 2"/>
          <p:cNvSpPr txBox="1">
            <a:spLocks/>
          </p:cNvSpPr>
          <p:nvPr/>
        </p:nvSpPr>
        <p:spPr>
          <a:xfrm>
            <a:off x="323528" y="985292"/>
            <a:ext cx="8820472" cy="566124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fr-CA" sz="2800" b="1" dirty="0" smtClean="0">
                <a:solidFill>
                  <a:srgbClr val="FF0000"/>
                </a:solidFill>
              </a:rPr>
              <a:t>ACTEURS NON ETATIQUES </a:t>
            </a:r>
            <a:r>
              <a:rPr lang="fr-CA" sz="2800" b="1" dirty="0" smtClean="0"/>
              <a:t>: </a:t>
            </a:r>
            <a:r>
              <a:rPr lang="fr-CA" sz="2800" dirty="0" smtClean="0"/>
              <a:t>tous acteurs autres que les États et qui comprennent les mercenaires, les milices armées, les groupes armés rebelles et les compagnies privées de sécurité.</a:t>
            </a:r>
          </a:p>
          <a:p>
            <a:pPr>
              <a:buFont typeface="Wingdings 3"/>
              <a:buNone/>
            </a:pPr>
            <a:endParaRPr lang="fr-CA" sz="2800" dirty="0" smtClean="0"/>
          </a:p>
          <a:p>
            <a:pPr algn="just"/>
            <a:r>
              <a:rPr lang="fr-CA" sz="2800" b="1" dirty="0" smtClean="0">
                <a:solidFill>
                  <a:srgbClr val="FF0000"/>
                </a:solidFill>
              </a:rPr>
              <a:t>ARMES LEGERES ET DE PETIT CALIBRE </a:t>
            </a:r>
            <a:r>
              <a:rPr lang="fr-CA" sz="2800" b="1" dirty="0" smtClean="0"/>
              <a:t>: </a:t>
            </a:r>
            <a:r>
              <a:rPr lang="fr-CA" sz="2800" dirty="0" smtClean="0"/>
              <a:t>dans la présente Convention, cette expression inclut  </a:t>
            </a:r>
          </a:p>
          <a:p>
            <a:pPr algn="just">
              <a:buFont typeface="Wingdings 3"/>
              <a:buNone/>
            </a:pPr>
            <a:r>
              <a:rPr lang="fr-CA" sz="2800" dirty="0" smtClean="0"/>
              <a:t>    les munitions et autres matériels connexes.</a:t>
            </a:r>
            <a:endParaRPr lang="fr-CA" sz="2800" dirty="0"/>
          </a:p>
        </p:txBody>
      </p:sp>
    </p:spTree>
    <p:extLst>
      <p:ext uri="{BB962C8B-B14F-4D97-AF65-F5344CB8AC3E}">
        <p14:creationId xmlns:p14="http://schemas.microsoft.com/office/powerpoint/2010/main" xmlns="" val="887404102"/>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sp>
        <p:nvSpPr>
          <p:cNvPr id="3" name="ZoneTexte 2"/>
          <p:cNvSpPr txBox="1"/>
          <p:nvPr/>
        </p:nvSpPr>
        <p:spPr>
          <a:xfrm>
            <a:off x="1547664" y="697260"/>
            <a:ext cx="3281668" cy="369332"/>
          </a:xfrm>
          <a:prstGeom prst="rect">
            <a:avLst/>
          </a:prstGeom>
          <a:noFill/>
        </p:spPr>
        <p:txBody>
          <a:bodyPr wrap="none" rtlCol="0">
            <a:spAutoFit/>
          </a:bodyPr>
          <a:lstStyle/>
          <a:p>
            <a:r>
              <a:rPr lang="fr-FR" b="1" dirty="0" smtClean="0">
                <a:solidFill>
                  <a:srgbClr val="FF0000"/>
                </a:solidFill>
              </a:rPr>
              <a:t>21. LES STOCKS MONDIAUX</a:t>
            </a:r>
            <a:endParaRPr lang="fr-FR" b="1" dirty="0">
              <a:solidFill>
                <a:srgbClr val="FF0000"/>
              </a:solidFill>
            </a:endParaRPr>
          </a:p>
        </p:txBody>
      </p:sp>
      <p:sp>
        <p:nvSpPr>
          <p:cNvPr id="4" name="ZoneTexte 3"/>
          <p:cNvSpPr txBox="1"/>
          <p:nvPr/>
        </p:nvSpPr>
        <p:spPr>
          <a:xfrm>
            <a:off x="1115616" y="1054192"/>
            <a:ext cx="7080057" cy="4801314"/>
          </a:xfrm>
          <a:prstGeom prst="rect">
            <a:avLst/>
          </a:prstGeom>
          <a:noFill/>
        </p:spPr>
        <p:txBody>
          <a:bodyPr wrap="square" rtlCol="0">
            <a:spAutoFit/>
          </a:bodyPr>
          <a:lstStyle/>
          <a:p>
            <a:pPr algn="just"/>
            <a:r>
              <a:rPr lang="fr-FR" dirty="0"/>
              <a:t>Contrairement aux armes de destruction massive et aux principales armes conventionnelles, les ALPC sont en la possession de divers segments d'une société, même d'enfants dans des situations de conflit armé ou de crime organisé. Dans son rapport annuel sur les armes légères et de petit calibre de 2009, Small Arms Survey a estimé le nombre des ALPC en circulation à </a:t>
            </a:r>
            <a:r>
              <a:rPr lang="fr-FR" dirty="0">
                <a:solidFill>
                  <a:srgbClr val="FF0000"/>
                </a:solidFill>
              </a:rPr>
              <a:t>875 millions. </a:t>
            </a:r>
          </a:p>
          <a:p>
            <a:pPr algn="just"/>
            <a:r>
              <a:rPr lang="fr-FR" dirty="0"/>
              <a:t> </a:t>
            </a:r>
          </a:p>
          <a:p>
            <a:pPr algn="just"/>
            <a:r>
              <a:rPr lang="fr-FR" dirty="0"/>
              <a:t>Ce chiffre ne contient pas les chiffres des armes détenues illicitement, mais uniquement celui des armes détenues légalement et aisément identifiable (forces armées, police, population civile, etc…). De plus certains pays ne sont pas inclus dans ce chiffre en l’absence de donnée concernant les propriétaires privés, comme la Chine, la France, l’Inde et le Pakistan. </a:t>
            </a:r>
          </a:p>
          <a:p>
            <a:pPr algn="just"/>
            <a:r>
              <a:rPr lang="fr-FR" dirty="0"/>
              <a:t> </a:t>
            </a:r>
          </a:p>
          <a:p>
            <a:pPr algn="just"/>
            <a:endParaRPr lang="fr-FR" dirty="0"/>
          </a:p>
        </p:txBody>
      </p:sp>
    </p:spTree>
    <p:extLst>
      <p:ext uri="{BB962C8B-B14F-4D97-AF65-F5344CB8AC3E}">
        <p14:creationId xmlns:p14="http://schemas.microsoft.com/office/powerpoint/2010/main" xmlns="" val="14641757"/>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14532" y="178468"/>
            <a:ext cx="8229600" cy="576064"/>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sz="2800" dirty="0" smtClean="0"/>
              <a:t>II. FACTEURS DE L’OFFRE</a:t>
            </a:r>
            <a:endParaRPr lang="fr-FR" sz="2800" dirty="0"/>
          </a:p>
        </p:txBody>
      </p:sp>
      <p:sp>
        <p:nvSpPr>
          <p:cNvPr id="3" name="ZoneTexte 2"/>
          <p:cNvSpPr txBox="1"/>
          <p:nvPr/>
        </p:nvSpPr>
        <p:spPr>
          <a:xfrm>
            <a:off x="1547664" y="772083"/>
            <a:ext cx="3281668" cy="369332"/>
          </a:xfrm>
          <a:prstGeom prst="rect">
            <a:avLst/>
          </a:prstGeom>
          <a:noFill/>
        </p:spPr>
        <p:txBody>
          <a:bodyPr wrap="none" rtlCol="0">
            <a:spAutoFit/>
          </a:bodyPr>
          <a:lstStyle/>
          <a:p>
            <a:r>
              <a:rPr lang="fr-FR" b="1" dirty="0" smtClean="0">
                <a:solidFill>
                  <a:srgbClr val="FF0000"/>
                </a:solidFill>
              </a:rPr>
              <a:t>21. LES STOCKS MONDIAUX</a:t>
            </a:r>
            <a:endParaRPr lang="fr-FR" b="1" dirty="0">
              <a:solidFill>
                <a:srgbClr val="FF0000"/>
              </a:solidFill>
            </a:endParaRPr>
          </a:p>
        </p:txBody>
      </p:sp>
      <p:sp>
        <p:nvSpPr>
          <p:cNvPr id="5" name="ZoneTexte 4"/>
          <p:cNvSpPr txBox="1"/>
          <p:nvPr/>
        </p:nvSpPr>
        <p:spPr>
          <a:xfrm>
            <a:off x="611560" y="1141415"/>
            <a:ext cx="8064896" cy="4555093"/>
          </a:xfrm>
          <a:prstGeom prst="rect">
            <a:avLst/>
          </a:prstGeom>
          <a:noFill/>
        </p:spPr>
        <p:txBody>
          <a:bodyPr wrap="square" rtlCol="0">
            <a:spAutoFit/>
          </a:bodyPr>
          <a:lstStyle/>
          <a:p>
            <a:pPr lvl="0"/>
            <a:r>
              <a:rPr lang="fr-FR" sz="1600" b="1" dirty="0" smtClean="0">
                <a:solidFill>
                  <a:srgbClr val="FF0000"/>
                </a:solidFill>
              </a:rPr>
              <a:t>1</a:t>
            </a:r>
            <a:r>
              <a:rPr lang="fr-FR" sz="1600" b="1" dirty="0" smtClean="0"/>
              <a:t>. Les </a:t>
            </a:r>
            <a:r>
              <a:rPr lang="fr-FR" sz="1600" b="1" dirty="0"/>
              <a:t>armes à feu détenues par les forces de police</a:t>
            </a:r>
            <a:r>
              <a:rPr lang="fr-FR" sz="1600" dirty="0"/>
              <a:t>. Elles représenteraient une infime partie du nombre total d’armes à feu en circulation dans le monde, se situant à 4%, soit environ 25 millions.</a:t>
            </a:r>
          </a:p>
          <a:p>
            <a:pPr lvl="0"/>
            <a:r>
              <a:rPr lang="fr-FR" sz="1600" b="1" dirty="0" smtClean="0">
                <a:solidFill>
                  <a:srgbClr val="FF0000"/>
                </a:solidFill>
              </a:rPr>
              <a:t>2</a:t>
            </a:r>
            <a:r>
              <a:rPr lang="fr-FR" sz="1600" b="1" dirty="0" smtClean="0"/>
              <a:t>. Les </a:t>
            </a:r>
            <a:r>
              <a:rPr lang="fr-FR" sz="1600" b="1" dirty="0"/>
              <a:t>armes à feu détenues par les forces armées gouvernementales</a:t>
            </a:r>
            <a:r>
              <a:rPr lang="fr-FR" sz="1600" dirty="0"/>
              <a:t>. A partir des données de pays disposant de statistiques en la matière, on évalue ces armes à 197 millions, soit 32 % du total des armes en circulation.</a:t>
            </a:r>
          </a:p>
          <a:p>
            <a:pPr lvl="0"/>
            <a:r>
              <a:rPr lang="fr-FR" sz="1600" b="1" dirty="0" smtClean="0">
                <a:solidFill>
                  <a:srgbClr val="FF0000"/>
                </a:solidFill>
              </a:rPr>
              <a:t>3</a:t>
            </a:r>
            <a:r>
              <a:rPr lang="fr-FR" sz="1600" b="1" dirty="0" smtClean="0"/>
              <a:t>. Les </a:t>
            </a:r>
            <a:r>
              <a:rPr lang="fr-FR" sz="1600" b="1" dirty="0"/>
              <a:t>armes à feu possédées par les acteurs non étatiques, principalement les rebelles et forces non gouvernementales</a:t>
            </a:r>
            <a:r>
              <a:rPr lang="fr-FR" sz="1600" dirty="0"/>
              <a:t>. Evaluées à près de 5 million, elles représentent le 1% du total mondial, elles sont les moins nombreuses mais les plus déstabilisatrices. La grande catégorie de cette catégorie d’armes se trouve en Afrique et principalement en Afrique centrale.</a:t>
            </a:r>
          </a:p>
          <a:p>
            <a:pPr lvl="0"/>
            <a:r>
              <a:rPr lang="fr-FR" sz="1600" b="1" dirty="0" smtClean="0">
                <a:solidFill>
                  <a:srgbClr val="FF0000"/>
                </a:solidFill>
              </a:rPr>
              <a:t>4</a:t>
            </a:r>
            <a:r>
              <a:rPr lang="fr-FR" sz="1600" b="1" dirty="0" smtClean="0"/>
              <a:t>. Les </a:t>
            </a:r>
            <a:r>
              <a:rPr lang="fr-FR" sz="1600" b="1" dirty="0"/>
              <a:t>armes à feu légalement détenues par des particuliers et des sociétés privées de sécurité</a:t>
            </a:r>
            <a:r>
              <a:rPr lang="fr-FR" sz="1600" dirty="0"/>
              <a:t>. Elles s’élèveraient à 380 millions, soit un peu plus de 63% du total mondial d’armes légères et de petit calibre.</a:t>
            </a:r>
          </a:p>
          <a:p>
            <a:pPr lvl="0"/>
            <a:r>
              <a:rPr lang="fr-FR" sz="1600" b="1" dirty="0" smtClean="0">
                <a:solidFill>
                  <a:srgbClr val="FF0000"/>
                </a:solidFill>
              </a:rPr>
              <a:t>5</a:t>
            </a:r>
            <a:r>
              <a:rPr lang="fr-FR" sz="1600" b="1" dirty="0" smtClean="0"/>
              <a:t>. Les </a:t>
            </a:r>
            <a:r>
              <a:rPr lang="fr-FR" sz="1600" b="1" dirty="0"/>
              <a:t>armes détenues illégalement par des particuliers et des sociétés privées de sécurité</a:t>
            </a:r>
            <a:r>
              <a:rPr lang="fr-FR" sz="1600" dirty="0"/>
              <a:t>. Celles-ci demeurent difficiles à estimer, du fait justement de leur caractère illicite.</a:t>
            </a:r>
          </a:p>
          <a:p>
            <a:r>
              <a:rPr lang="fr-FR" sz="1600" dirty="0"/>
              <a:t> </a:t>
            </a:r>
          </a:p>
        </p:txBody>
      </p:sp>
    </p:spTree>
    <p:extLst>
      <p:ext uri="{BB962C8B-B14F-4D97-AF65-F5344CB8AC3E}">
        <p14:creationId xmlns:p14="http://schemas.microsoft.com/office/powerpoint/2010/main" xmlns="" val="4089915021"/>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graphicFrame>
        <p:nvGraphicFramePr>
          <p:cNvPr id="3" name="Graphique 2"/>
          <p:cNvGraphicFramePr>
            <a:graphicFrameLocks/>
          </p:cNvGraphicFramePr>
          <p:nvPr>
            <p:extLst>
              <p:ext uri="{D42A27DB-BD31-4B8C-83A1-F6EECF244321}">
                <p14:modId xmlns:p14="http://schemas.microsoft.com/office/powerpoint/2010/main" xmlns="" val="1194837891"/>
              </p:ext>
            </p:extLst>
          </p:nvPr>
        </p:nvGraphicFramePr>
        <p:xfrm>
          <a:off x="3116018" y="2059593"/>
          <a:ext cx="5999366" cy="365540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475656" y="1195719"/>
            <a:ext cx="4572000" cy="923330"/>
          </a:xfrm>
          <a:prstGeom prst="rect">
            <a:avLst/>
          </a:prstGeom>
        </p:spPr>
        <p:txBody>
          <a:bodyPr>
            <a:spAutoFit/>
          </a:bodyPr>
          <a:lstStyle/>
          <a:p>
            <a:r>
              <a:rPr lang="fr-FR" b="1" dirty="0"/>
              <a:t>Répartition mondiale des ALPC dans les domaines civil et militaire en 2007, Etats Unis compris.</a:t>
            </a:r>
            <a:endParaRPr lang="fr-FR" dirty="0"/>
          </a:p>
        </p:txBody>
      </p:sp>
      <p:sp>
        <p:nvSpPr>
          <p:cNvPr id="5" name="ZoneTexte 4"/>
          <p:cNvSpPr txBox="1"/>
          <p:nvPr/>
        </p:nvSpPr>
        <p:spPr>
          <a:xfrm>
            <a:off x="1547664" y="772083"/>
            <a:ext cx="3281668" cy="369332"/>
          </a:xfrm>
          <a:prstGeom prst="rect">
            <a:avLst/>
          </a:prstGeom>
          <a:noFill/>
        </p:spPr>
        <p:txBody>
          <a:bodyPr wrap="none" rtlCol="0">
            <a:spAutoFit/>
          </a:bodyPr>
          <a:lstStyle/>
          <a:p>
            <a:r>
              <a:rPr lang="fr-FR" b="1" dirty="0" smtClean="0">
                <a:solidFill>
                  <a:srgbClr val="FF0000"/>
                </a:solidFill>
              </a:rPr>
              <a:t>21. LES STOCKS MONDIAUX</a:t>
            </a:r>
            <a:endParaRPr lang="fr-FR" b="1" dirty="0">
              <a:solidFill>
                <a:srgbClr val="FF0000"/>
              </a:solidFill>
            </a:endParaRPr>
          </a:p>
        </p:txBody>
      </p:sp>
      <p:pic>
        <p:nvPicPr>
          <p:cNvPr id="6" name="Image 5" descr="https://encrypted-tbn1.gstatic.com/images?q=tbn:ANd9GcRpkPvF0immkNwDI1Q-bHuImd2jf0IBOy6PwJ-2QpvRSnoKp4lguw"/>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3361556"/>
            <a:ext cx="2720954" cy="1933575"/>
          </a:xfrm>
          <a:prstGeom prst="rect">
            <a:avLst/>
          </a:prstGeom>
          <a:noFill/>
          <a:ln>
            <a:noFill/>
          </a:ln>
        </p:spPr>
      </p:pic>
      <p:pic>
        <p:nvPicPr>
          <p:cNvPr id="7" name="Picture 2" descr="http://www.hyperprotec.com/images/kalashnikov-marui-ak47-electrique.jpg"/>
          <p:cNvPicPr>
            <a:picLocks noChangeAspect="1" noChangeArrowheads="1"/>
          </p:cNvPicPr>
          <p:nvPr/>
        </p:nvPicPr>
        <p:blipFill>
          <a:blip r:embed="rId5" r:link="rId6" cstate="print">
            <a:extLst>
              <a:ext uri="{28A0092B-C50C-407E-A947-70E740481C1C}">
                <a14:useLocalDpi xmlns:a14="http://schemas.microsoft.com/office/drawing/2010/main" xmlns="" val="0"/>
              </a:ext>
            </a:extLst>
          </a:blip>
          <a:srcRect/>
          <a:stretch>
            <a:fillRect/>
          </a:stretch>
        </p:blipFill>
        <p:spPr bwMode="auto">
          <a:xfrm>
            <a:off x="6019675" y="745799"/>
            <a:ext cx="2944813" cy="1212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747102257"/>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sp>
        <p:nvSpPr>
          <p:cNvPr id="3" name="ZoneTexte 2"/>
          <p:cNvSpPr txBox="1"/>
          <p:nvPr/>
        </p:nvSpPr>
        <p:spPr>
          <a:xfrm>
            <a:off x="1547664" y="772083"/>
            <a:ext cx="3759362" cy="369332"/>
          </a:xfrm>
          <a:prstGeom prst="rect">
            <a:avLst/>
          </a:prstGeom>
          <a:noFill/>
        </p:spPr>
        <p:txBody>
          <a:bodyPr wrap="none" rtlCol="0">
            <a:spAutoFit/>
          </a:bodyPr>
          <a:lstStyle/>
          <a:p>
            <a:r>
              <a:rPr lang="fr-FR" b="1" dirty="0" smtClean="0">
                <a:solidFill>
                  <a:srgbClr val="FF0000"/>
                </a:solidFill>
              </a:rPr>
              <a:t>22. PRODUCTION INDUSTRIELLE</a:t>
            </a:r>
            <a:endParaRPr lang="fr-FR" b="1" dirty="0">
              <a:solidFill>
                <a:srgbClr val="FF0000"/>
              </a:solidFill>
            </a:endParaRPr>
          </a:p>
        </p:txBody>
      </p:sp>
      <p:sp>
        <p:nvSpPr>
          <p:cNvPr id="4" name="Espace réservé du contenu 2"/>
          <p:cNvSpPr txBox="1">
            <a:spLocks/>
          </p:cNvSpPr>
          <p:nvPr/>
        </p:nvSpPr>
        <p:spPr>
          <a:xfrm>
            <a:off x="467544" y="1124744"/>
            <a:ext cx="8352928" cy="468508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2008 le commerce </a:t>
            </a:r>
            <a:r>
              <a:rPr lang="en-US" dirty="0" err="1" smtClean="0"/>
              <a:t>annuel</a:t>
            </a:r>
            <a:r>
              <a:rPr lang="en-US" dirty="0" smtClean="0"/>
              <a:t> des ALPC  </a:t>
            </a:r>
            <a:r>
              <a:rPr lang="en-US" dirty="0" err="1" smtClean="0"/>
              <a:t>était</a:t>
            </a:r>
            <a:r>
              <a:rPr lang="en-US" dirty="0" smtClean="0"/>
              <a:t>  </a:t>
            </a:r>
            <a:r>
              <a:rPr lang="en-US" dirty="0" err="1" smtClean="0"/>
              <a:t>estimé</a:t>
            </a:r>
            <a:r>
              <a:rPr lang="en-US" dirty="0" smtClean="0"/>
              <a:t> a 7,1 milliards de dollars, </a:t>
            </a:r>
            <a:r>
              <a:rPr lang="en-US" dirty="0" err="1" smtClean="0"/>
              <a:t>ce</a:t>
            </a:r>
            <a:r>
              <a:rPr lang="en-US" dirty="0" smtClean="0"/>
              <a:t> </a:t>
            </a:r>
            <a:r>
              <a:rPr lang="en-US" dirty="0" err="1" smtClean="0"/>
              <a:t>chiffre</a:t>
            </a:r>
            <a:r>
              <a:rPr lang="en-US" dirty="0" smtClean="0"/>
              <a:t> a </a:t>
            </a:r>
            <a:r>
              <a:rPr lang="en-US" dirty="0" err="1" smtClean="0"/>
              <a:t>quasiment</a:t>
            </a:r>
            <a:r>
              <a:rPr lang="en-US" dirty="0" smtClean="0"/>
              <a:t> </a:t>
            </a:r>
            <a:r>
              <a:rPr lang="en-US" dirty="0" err="1" smtClean="0"/>
              <a:t>doublé</a:t>
            </a:r>
            <a:r>
              <a:rPr lang="en-US" dirty="0" smtClean="0"/>
              <a:t> entre 2001 et 2011.</a:t>
            </a:r>
          </a:p>
          <a:p>
            <a:r>
              <a:rPr lang="en-US" dirty="0" smtClean="0"/>
              <a:t>Les </a:t>
            </a:r>
            <a:r>
              <a:rPr lang="en-US" dirty="0" err="1" smtClean="0"/>
              <a:t>principaux</a:t>
            </a:r>
            <a:r>
              <a:rPr lang="en-US" dirty="0" smtClean="0"/>
              <a:t> pays: Autriche,belgique,bresil,allemagne,israel,italie,Russie,Espagne,Suisse,Etats Unis etc…</a:t>
            </a:r>
          </a:p>
          <a:p>
            <a:r>
              <a:rPr lang="en-US" dirty="0" err="1" smtClean="0"/>
              <a:t>Afrique</a:t>
            </a:r>
            <a:r>
              <a:rPr lang="en-US" dirty="0" smtClean="0"/>
              <a:t>  du SUD et le Nigeria etc….</a:t>
            </a:r>
          </a:p>
          <a:p>
            <a:endParaRPr lang="en-US" dirty="0" smtClean="0"/>
          </a:p>
          <a:p>
            <a:r>
              <a:rPr lang="en-US" dirty="0" err="1" smtClean="0"/>
              <a:t>Quelques</a:t>
            </a:r>
            <a:r>
              <a:rPr lang="en-US" dirty="0" smtClean="0"/>
              <a:t> pays </a:t>
            </a:r>
            <a:r>
              <a:rPr lang="en-US" dirty="0" err="1" smtClean="0"/>
              <a:t>producteurs</a:t>
            </a:r>
            <a:r>
              <a:rPr lang="en-US" dirty="0" smtClean="0"/>
              <a:t> munitions: Mali, Nigeria ,</a:t>
            </a:r>
            <a:r>
              <a:rPr lang="en-US" dirty="0" err="1" smtClean="0"/>
              <a:t>Guinée</a:t>
            </a:r>
            <a:r>
              <a:rPr lang="en-US" dirty="0" smtClean="0"/>
              <a:t> et Burkina </a:t>
            </a:r>
            <a:r>
              <a:rPr lang="en-US" dirty="0" err="1" smtClean="0"/>
              <a:t>faso</a:t>
            </a:r>
            <a:r>
              <a:rPr lang="en-US" dirty="0" smtClean="0"/>
              <a:t>.</a:t>
            </a:r>
            <a:endParaRPr lang="fr-CA" dirty="0"/>
          </a:p>
        </p:txBody>
      </p:sp>
    </p:spTree>
    <p:extLst>
      <p:ext uri="{BB962C8B-B14F-4D97-AF65-F5344CB8AC3E}">
        <p14:creationId xmlns:p14="http://schemas.microsoft.com/office/powerpoint/2010/main" xmlns="" val="3557990791"/>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sp>
        <p:nvSpPr>
          <p:cNvPr id="3" name="ZoneTexte 2"/>
          <p:cNvSpPr txBox="1"/>
          <p:nvPr/>
        </p:nvSpPr>
        <p:spPr>
          <a:xfrm>
            <a:off x="1547664" y="772083"/>
            <a:ext cx="2986715" cy="369332"/>
          </a:xfrm>
          <a:prstGeom prst="rect">
            <a:avLst/>
          </a:prstGeom>
          <a:noFill/>
        </p:spPr>
        <p:txBody>
          <a:bodyPr wrap="none" rtlCol="0">
            <a:spAutoFit/>
          </a:bodyPr>
          <a:lstStyle/>
          <a:p>
            <a:r>
              <a:rPr lang="fr-FR" b="1" dirty="0" smtClean="0">
                <a:solidFill>
                  <a:srgbClr val="FF0000"/>
                </a:solidFill>
              </a:rPr>
              <a:t>23. TRANSFERTS LEGAUX</a:t>
            </a:r>
            <a:endParaRPr lang="fr-FR" b="1" dirty="0">
              <a:solidFill>
                <a:srgbClr val="FF0000"/>
              </a:solidFill>
            </a:endParaRPr>
          </a:p>
        </p:txBody>
      </p:sp>
      <p:sp>
        <p:nvSpPr>
          <p:cNvPr id="4" name="Espace réservé du contenu 2"/>
          <p:cNvSpPr txBox="1">
            <a:spLocks/>
          </p:cNvSpPr>
          <p:nvPr/>
        </p:nvSpPr>
        <p:spPr>
          <a:xfrm>
            <a:off x="468608" y="1185550"/>
            <a:ext cx="8507288" cy="4109020"/>
          </a:xfrm>
          <a:prstGeom prst="rect">
            <a:avLst/>
          </a:prstGeom>
        </p:spPr>
        <p:txBody>
          <a:bodyP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a:buNone/>
            </a:pPr>
            <a:r>
              <a:rPr lang="en-US" sz="2000" b="1" u="sng" dirty="0" err="1" smtClean="0"/>
              <a:t>Quelques</a:t>
            </a:r>
            <a:r>
              <a:rPr lang="en-US" sz="2000" b="1" u="sng" dirty="0" smtClean="0"/>
              <a:t> </a:t>
            </a:r>
            <a:r>
              <a:rPr lang="en-US" sz="2000" b="1" u="sng" dirty="0" err="1" smtClean="0"/>
              <a:t>données</a:t>
            </a:r>
            <a:r>
              <a:rPr lang="en-US" sz="2000" b="1" u="sng" dirty="0" smtClean="0"/>
              <a:t> </a:t>
            </a:r>
            <a:r>
              <a:rPr lang="en-US" sz="2000" b="1" u="sng" dirty="0" err="1" smtClean="0"/>
              <a:t>sur</a:t>
            </a:r>
            <a:r>
              <a:rPr lang="en-US" sz="2000" b="1" u="sng" dirty="0" smtClean="0"/>
              <a:t> le commerce des ALPC</a:t>
            </a:r>
          </a:p>
          <a:p>
            <a:r>
              <a:rPr lang="en-US" sz="2000" dirty="0" err="1" smtClean="0"/>
              <a:t>Selon</a:t>
            </a:r>
            <a:r>
              <a:rPr lang="en-US" sz="2000" dirty="0" smtClean="0"/>
              <a:t> des </a:t>
            </a:r>
            <a:r>
              <a:rPr lang="en-US" sz="2000" dirty="0" err="1" smtClean="0"/>
              <a:t>données</a:t>
            </a:r>
            <a:r>
              <a:rPr lang="en-US" sz="2000" dirty="0" smtClean="0"/>
              <a:t> de 2001, 80 à 90 % du commerce des </a:t>
            </a:r>
            <a:r>
              <a:rPr lang="en-US" sz="2000" dirty="0" err="1" smtClean="0"/>
              <a:t>armes</a:t>
            </a:r>
            <a:r>
              <a:rPr lang="en-US" sz="2000" dirty="0" smtClean="0"/>
              <a:t> </a:t>
            </a:r>
            <a:r>
              <a:rPr lang="en-US" sz="2000" dirty="0" err="1" smtClean="0"/>
              <a:t>est</a:t>
            </a:r>
            <a:r>
              <a:rPr lang="en-US" sz="2000" dirty="0" smtClean="0"/>
              <a:t> legal.</a:t>
            </a:r>
          </a:p>
          <a:p>
            <a:r>
              <a:rPr lang="en-US" sz="2000" dirty="0" smtClean="0"/>
              <a:t>95 pays </a:t>
            </a:r>
            <a:r>
              <a:rPr lang="en-US" sz="2000" dirty="0" err="1" smtClean="0"/>
              <a:t>disposent</a:t>
            </a:r>
            <a:r>
              <a:rPr lang="en-US" sz="2000" dirty="0" smtClean="0"/>
              <a:t> de </a:t>
            </a:r>
            <a:r>
              <a:rPr lang="en-US" sz="2000" dirty="0" err="1" smtClean="0"/>
              <a:t>capacités</a:t>
            </a:r>
            <a:r>
              <a:rPr lang="en-US" sz="2000" dirty="0" smtClean="0"/>
              <a:t> de production (USA, </a:t>
            </a:r>
            <a:r>
              <a:rPr lang="en-US" sz="2000" dirty="0" err="1" smtClean="0"/>
              <a:t>Russie</a:t>
            </a:r>
            <a:r>
              <a:rPr lang="en-US" sz="2000" dirty="0" smtClean="0"/>
              <a:t> etc.)</a:t>
            </a:r>
          </a:p>
          <a:p>
            <a:r>
              <a:rPr lang="en-US" sz="2000" dirty="0" smtClean="0"/>
              <a:t>60 pays </a:t>
            </a:r>
            <a:r>
              <a:rPr lang="en-US" sz="2000" dirty="0" err="1" smtClean="0"/>
              <a:t>directement</a:t>
            </a:r>
            <a:r>
              <a:rPr lang="en-US" sz="2000" dirty="0" smtClean="0"/>
              <a:t> </a:t>
            </a:r>
            <a:r>
              <a:rPr lang="en-US" sz="2000" dirty="0" err="1" smtClean="0"/>
              <a:t>impliqués</a:t>
            </a:r>
            <a:endParaRPr lang="en-US" sz="2000" dirty="0" smtClean="0"/>
          </a:p>
          <a:p>
            <a:endParaRPr lang="en-US" sz="2000" dirty="0" smtClean="0"/>
          </a:p>
          <a:p>
            <a:pPr>
              <a:buFont typeface="Wingdings 3"/>
              <a:buNone/>
            </a:pPr>
            <a:r>
              <a:rPr lang="en-US" sz="2000" b="1" u="sng" dirty="0" smtClean="0"/>
              <a:t>CANAUX EMPRUNTES PAR LE COMMERCE</a:t>
            </a:r>
          </a:p>
          <a:p>
            <a:pPr>
              <a:buFont typeface="Wingdings" pitchFamily="2" charset="2"/>
              <a:buChar char="§"/>
            </a:pPr>
            <a:r>
              <a:rPr lang="en-US" sz="2000" dirty="0" err="1" smtClean="0"/>
              <a:t>Transferts</a:t>
            </a:r>
            <a:r>
              <a:rPr lang="en-US" sz="2000" dirty="0" smtClean="0"/>
              <a:t> </a:t>
            </a:r>
            <a:r>
              <a:rPr lang="en-US" sz="2000" dirty="0" err="1" smtClean="0"/>
              <a:t>Etat</a:t>
            </a:r>
            <a:r>
              <a:rPr lang="en-US" sz="2000" dirty="0" smtClean="0"/>
              <a:t> à </a:t>
            </a:r>
            <a:r>
              <a:rPr lang="en-US" sz="2000" dirty="0" err="1" smtClean="0"/>
              <a:t>Etat</a:t>
            </a:r>
            <a:r>
              <a:rPr lang="en-US" sz="2000" dirty="0" smtClean="0"/>
              <a:t>;</a:t>
            </a:r>
          </a:p>
          <a:p>
            <a:pPr>
              <a:buFont typeface="Wingdings" pitchFamily="2" charset="2"/>
              <a:buChar char="§"/>
            </a:pPr>
            <a:r>
              <a:rPr lang="en-US" sz="2000" dirty="0" smtClean="0"/>
              <a:t>Les </a:t>
            </a:r>
            <a:r>
              <a:rPr lang="en-US" sz="2000" dirty="0" err="1" smtClean="0"/>
              <a:t>ventes</a:t>
            </a:r>
            <a:r>
              <a:rPr lang="en-US" sz="2000" dirty="0" smtClean="0"/>
              <a:t> </a:t>
            </a:r>
            <a:r>
              <a:rPr lang="en-US" sz="2000" dirty="0" err="1" smtClean="0"/>
              <a:t>sur</a:t>
            </a:r>
            <a:r>
              <a:rPr lang="en-US" sz="2000" dirty="0" smtClean="0"/>
              <a:t> le </a:t>
            </a:r>
            <a:r>
              <a:rPr lang="en-US" sz="2000" dirty="0" err="1" smtClean="0"/>
              <a:t>marché</a:t>
            </a:r>
            <a:r>
              <a:rPr lang="en-US" sz="2000" dirty="0" smtClean="0"/>
              <a:t> </a:t>
            </a:r>
            <a:r>
              <a:rPr lang="en-US" sz="2000" dirty="0" err="1" smtClean="0"/>
              <a:t>mondial</a:t>
            </a:r>
            <a:r>
              <a:rPr lang="en-US" sz="2000" dirty="0" smtClean="0"/>
              <a:t> </a:t>
            </a:r>
            <a:r>
              <a:rPr lang="en-US" sz="2000" dirty="0" err="1" smtClean="0"/>
              <a:t>autorisées</a:t>
            </a:r>
            <a:r>
              <a:rPr lang="en-US" sz="2000" dirty="0" smtClean="0"/>
              <a:t> par les </a:t>
            </a:r>
            <a:r>
              <a:rPr lang="en-US" sz="2000" dirty="0" err="1" smtClean="0"/>
              <a:t>Gouvernements</a:t>
            </a:r>
            <a:r>
              <a:rPr lang="en-US" sz="2000" dirty="0" smtClean="0"/>
              <a:t>. </a:t>
            </a:r>
            <a:r>
              <a:rPr lang="en-US" sz="2000" b="1" dirty="0" err="1" smtClean="0">
                <a:solidFill>
                  <a:srgbClr val="FF0000"/>
                </a:solidFill>
              </a:rPr>
              <a:t>Encadrement</a:t>
            </a:r>
            <a:r>
              <a:rPr lang="en-US" sz="2000" b="1" dirty="0" smtClean="0">
                <a:solidFill>
                  <a:srgbClr val="FF0000"/>
                </a:solidFill>
              </a:rPr>
              <a:t> de </a:t>
            </a:r>
            <a:r>
              <a:rPr lang="en-US" sz="2000" b="1" dirty="0" err="1" smtClean="0">
                <a:solidFill>
                  <a:srgbClr val="FF0000"/>
                </a:solidFill>
              </a:rPr>
              <a:t>nos</a:t>
            </a:r>
            <a:r>
              <a:rPr lang="en-US" sz="2000" b="1" dirty="0" smtClean="0">
                <a:solidFill>
                  <a:srgbClr val="FF0000"/>
                </a:solidFill>
              </a:rPr>
              <a:t> </a:t>
            </a:r>
            <a:r>
              <a:rPr lang="en-US" sz="2000" b="1" dirty="0" err="1" smtClean="0">
                <a:solidFill>
                  <a:srgbClr val="FF0000"/>
                </a:solidFill>
              </a:rPr>
              <a:t>jours</a:t>
            </a:r>
            <a:r>
              <a:rPr lang="en-US" sz="2000" b="1" dirty="0" smtClean="0">
                <a:solidFill>
                  <a:srgbClr val="FF0000"/>
                </a:solidFill>
              </a:rPr>
              <a:t> par le TCA;</a:t>
            </a:r>
          </a:p>
          <a:p>
            <a:pPr>
              <a:buFont typeface="Wingdings" pitchFamily="2" charset="2"/>
              <a:buChar char="§"/>
            </a:pPr>
            <a:r>
              <a:rPr lang="en-US" sz="2000" dirty="0" smtClean="0"/>
              <a:t>Le </a:t>
            </a:r>
            <a:r>
              <a:rPr lang="en-US" sz="2000" dirty="0" err="1" smtClean="0"/>
              <a:t>transfert</a:t>
            </a:r>
            <a:r>
              <a:rPr lang="en-US" sz="2000" dirty="0" smtClean="0"/>
              <a:t> </a:t>
            </a:r>
            <a:r>
              <a:rPr lang="en-US" sz="2000" dirty="0" err="1" smtClean="0"/>
              <a:t>vers</a:t>
            </a:r>
            <a:r>
              <a:rPr lang="en-US" sz="2000" dirty="0" smtClean="0"/>
              <a:t> les operations de </a:t>
            </a:r>
            <a:r>
              <a:rPr lang="en-US" sz="2000" dirty="0" err="1" smtClean="0"/>
              <a:t>maintien</a:t>
            </a:r>
            <a:r>
              <a:rPr lang="en-US" sz="2000" dirty="0" smtClean="0"/>
              <a:t> de </a:t>
            </a:r>
            <a:r>
              <a:rPr lang="en-US" sz="2000" dirty="0" err="1" smtClean="0"/>
              <a:t>paix</a:t>
            </a:r>
            <a:r>
              <a:rPr lang="en-US" sz="2000" dirty="0" smtClean="0"/>
              <a:t>;</a:t>
            </a:r>
          </a:p>
          <a:p>
            <a:pPr>
              <a:buFont typeface="Wingdings" pitchFamily="2" charset="2"/>
              <a:buChar char="§"/>
            </a:pPr>
            <a:r>
              <a:rPr lang="en-US" sz="2000" dirty="0" err="1" smtClean="0"/>
              <a:t>Ventes</a:t>
            </a:r>
            <a:r>
              <a:rPr lang="en-US" sz="2000" dirty="0" smtClean="0"/>
              <a:t> au </a:t>
            </a:r>
            <a:r>
              <a:rPr lang="en-US" sz="2000" dirty="0" err="1" smtClean="0"/>
              <a:t>marché</a:t>
            </a:r>
            <a:r>
              <a:rPr lang="en-US" sz="2000" dirty="0" smtClean="0"/>
              <a:t> noir.</a:t>
            </a:r>
            <a:endParaRPr lang="fr-CA" sz="2000" dirty="0"/>
          </a:p>
        </p:txBody>
      </p:sp>
    </p:spTree>
    <p:extLst>
      <p:ext uri="{BB962C8B-B14F-4D97-AF65-F5344CB8AC3E}">
        <p14:creationId xmlns:p14="http://schemas.microsoft.com/office/powerpoint/2010/main" xmlns="" val="3936400311"/>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sp>
        <p:nvSpPr>
          <p:cNvPr id="3" name="ZoneTexte 2"/>
          <p:cNvSpPr txBox="1"/>
          <p:nvPr/>
        </p:nvSpPr>
        <p:spPr>
          <a:xfrm>
            <a:off x="1547664" y="772083"/>
            <a:ext cx="2986715" cy="369332"/>
          </a:xfrm>
          <a:prstGeom prst="rect">
            <a:avLst/>
          </a:prstGeom>
          <a:noFill/>
        </p:spPr>
        <p:txBody>
          <a:bodyPr wrap="none" rtlCol="0">
            <a:spAutoFit/>
          </a:bodyPr>
          <a:lstStyle/>
          <a:p>
            <a:r>
              <a:rPr lang="fr-FR" b="1" dirty="0" smtClean="0">
                <a:solidFill>
                  <a:srgbClr val="FF0000"/>
                </a:solidFill>
              </a:rPr>
              <a:t>23. TRANSFERTS LEGAUX</a:t>
            </a:r>
            <a:endParaRPr lang="fr-FR" b="1" dirty="0">
              <a:solidFill>
                <a:srgbClr val="FF0000"/>
              </a:solidFill>
            </a:endParaRPr>
          </a:p>
        </p:txBody>
      </p:sp>
      <p:sp>
        <p:nvSpPr>
          <p:cNvPr id="4" name="Espace réservé du contenu 2"/>
          <p:cNvSpPr txBox="1">
            <a:spLocks/>
          </p:cNvSpPr>
          <p:nvPr/>
        </p:nvSpPr>
        <p:spPr>
          <a:xfrm>
            <a:off x="468608" y="1185550"/>
            <a:ext cx="8507288" cy="4109020"/>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a:buNone/>
            </a:pPr>
            <a:r>
              <a:rPr lang="en-US" sz="2000" b="1" u="sng" dirty="0" smtClean="0"/>
              <a:t>CANAUX EMPRUNTES PAR LE COMMERCE</a:t>
            </a:r>
          </a:p>
          <a:p>
            <a:pPr>
              <a:buFont typeface="Wingdings" pitchFamily="2" charset="2"/>
              <a:buChar char="§"/>
            </a:pPr>
            <a:r>
              <a:rPr lang="en-US" sz="1400" dirty="0" err="1" smtClean="0"/>
              <a:t>Transferts</a:t>
            </a:r>
            <a:r>
              <a:rPr lang="en-US" sz="1400" dirty="0" smtClean="0"/>
              <a:t> </a:t>
            </a:r>
            <a:r>
              <a:rPr lang="en-US" sz="1400" dirty="0" err="1" smtClean="0"/>
              <a:t>Etat</a:t>
            </a:r>
            <a:r>
              <a:rPr lang="en-US" sz="1400" dirty="0" smtClean="0"/>
              <a:t> à </a:t>
            </a:r>
            <a:r>
              <a:rPr lang="en-US" sz="1400" dirty="0" err="1" smtClean="0"/>
              <a:t>Etat</a:t>
            </a:r>
            <a:r>
              <a:rPr lang="en-US" sz="1400" dirty="0" smtClean="0"/>
              <a:t>;</a:t>
            </a:r>
          </a:p>
          <a:p>
            <a:pPr>
              <a:buFont typeface="Wingdings" pitchFamily="2" charset="2"/>
              <a:buChar char="§"/>
            </a:pPr>
            <a:r>
              <a:rPr lang="en-US" sz="1400" dirty="0" smtClean="0"/>
              <a:t>Les </a:t>
            </a:r>
            <a:r>
              <a:rPr lang="en-US" sz="1400" dirty="0" err="1" smtClean="0"/>
              <a:t>ventes</a:t>
            </a:r>
            <a:r>
              <a:rPr lang="en-US" sz="1400" dirty="0" smtClean="0"/>
              <a:t> </a:t>
            </a:r>
            <a:r>
              <a:rPr lang="en-US" sz="1400" dirty="0" err="1" smtClean="0"/>
              <a:t>sur</a:t>
            </a:r>
            <a:r>
              <a:rPr lang="en-US" sz="1400" dirty="0" smtClean="0"/>
              <a:t> le </a:t>
            </a:r>
            <a:r>
              <a:rPr lang="en-US" sz="1400" dirty="0" err="1" smtClean="0"/>
              <a:t>marché</a:t>
            </a:r>
            <a:r>
              <a:rPr lang="en-US" sz="1400" dirty="0" smtClean="0"/>
              <a:t> </a:t>
            </a:r>
            <a:r>
              <a:rPr lang="en-US" sz="1400" dirty="0" err="1" smtClean="0"/>
              <a:t>mondial</a:t>
            </a:r>
            <a:r>
              <a:rPr lang="en-US" sz="1400" dirty="0" smtClean="0"/>
              <a:t> </a:t>
            </a:r>
            <a:r>
              <a:rPr lang="en-US" sz="1400" dirty="0" err="1" smtClean="0"/>
              <a:t>autorisées</a:t>
            </a:r>
            <a:r>
              <a:rPr lang="en-US" sz="1400" dirty="0" smtClean="0"/>
              <a:t> par les </a:t>
            </a:r>
            <a:r>
              <a:rPr lang="en-US" sz="1400" dirty="0" err="1" smtClean="0"/>
              <a:t>Gouvernements</a:t>
            </a:r>
            <a:r>
              <a:rPr lang="en-US" sz="1400" dirty="0" smtClean="0"/>
              <a:t>. </a:t>
            </a:r>
            <a:r>
              <a:rPr lang="en-US" sz="1400" b="1" dirty="0" err="1" smtClean="0">
                <a:solidFill>
                  <a:srgbClr val="FF0000"/>
                </a:solidFill>
              </a:rPr>
              <a:t>Encadrement</a:t>
            </a:r>
            <a:r>
              <a:rPr lang="en-US" sz="1400" b="1" dirty="0" smtClean="0">
                <a:solidFill>
                  <a:srgbClr val="FF0000"/>
                </a:solidFill>
              </a:rPr>
              <a:t> de </a:t>
            </a:r>
            <a:r>
              <a:rPr lang="en-US" sz="1400" b="1" dirty="0" err="1" smtClean="0">
                <a:solidFill>
                  <a:srgbClr val="FF0000"/>
                </a:solidFill>
              </a:rPr>
              <a:t>nos</a:t>
            </a:r>
            <a:r>
              <a:rPr lang="en-US" sz="1400" b="1" dirty="0" smtClean="0">
                <a:solidFill>
                  <a:srgbClr val="FF0000"/>
                </a:solidFill>
              </a:rPr>
              <a:t> </a:t>
            </a:r>
            <a:r>
              <a:rPr lang="en-US" sz="1400" b="1" dirty="0" err="1" smtClean="0">
                <a:solidFill>
                  <a:srgbClr val="FF0000"/>
                </a:solidFill>
              </a:rPr>
              <a:t>jours</a:t>
            </a:r>
            <a:r>
              <a:rPr lang="en-US" sz="1400" b="1" dirty="0" smtClean="0">
                <a:solidFill>
                  <a:srgbClr val="FF0000"/>
                </a:solidFill>
              </a:rPr>
              <a:t> par le TCA;</a:t>
            </a:r>
          </a:p>
          <a:p>
            <a:pPr>
              <a:buFont typeface="Wingdings" pitchFamily="2" charset="2"/>
              <a:buChar char="§"/>
            </a:pPr>
            <a:r>
              <a:rPr lang="en-US" sz="1400" dirty="0" smtClean="0"/>
              <a:t>Le </a:t>
            </a:r>
            <a:r>
              <a:rPr lang="en-US" sz="1400" dirty="0" err="1" smtClean="0"/>
              <a:t>transfert</a:t>
            </a:r>
            <a:r>
              <a:rPr lang="en-US" sz="1400" dirty="0" smtClean="0"/>
              <a:t> </a:t>
            </a:r>
            <a:r>
              <a:rPr lang="en-US" sz="1400" dirty="0" err="1" smtClean="0"/>
              <a:t>vers</a:t>
            </a:r>
            <a:r>
              <a:rPr lang="en-US" sz="1400" dirty="0" smtClean="0"/>
              <a:t> les operations de </a:t>
            </a:r>
            <a:r>
              <a:rPr lang="en-US" sz="1400" dirty="0" err="1" smtClean="0"/>
              <a:t>maintien</a:t>
            </a:r>
            <a:r>
              <a:rPr lang="en-US" sz="1400" dirty="0" smtClean="0"/>
              <a:t> de </a:t>
            </a:r>
            <a:r>
              <a:rPr lang="en-US" sz="1400" dirty="0" err="1" smtClean="0"/>
              <a:t>paix</a:t>
            </a:r>
            <a:r>
              <a:rPr lang="en-US" sz="1400" dirty="0" smtClean="0"/>
              <a:t>;</a:t>
            </a:r>
          </a:p>
          <a:p>
            <a:pPr>
              <a:buFont typeface="Wingdings" pitchFamily="2" charset="2"/>
              <a:buChar char="§"/>
            </a:pPr>
            <a:r>
              <a:rPr lang="en-US" sz="1400" dirty="0" err="1" smtClean="0"/>
              <a:t>Ventes</a:t>
            </a:r>
            <a:r>
              <a:rPr lang="en-US" sz="1400" dirty="0" smtClean="0"/>
              <a:t> au </a:t>
            </a:r>
            <a:r>
              <a:rPr lang="en-US" sz="1400" dirty="0" err="1" smtClean="0"/>
              <a:t>marché</a:t>
            </a:r>
            <a:r>
              <a:rPr lang="en-US" sz="1400" dirty="0" smtClean="0"/>
              <a:t> noir. </a:t>
            </a:r>
            <a:r>
              <a:rPr lang="en-US" sz="1400" b="1" dirty="0" smtClean="0">
                <a:solidFill>
                  <a:srgbClr val="FF0000"/>
                </a:solidFill>
              </a:rPr>
              <a:t>TRAFIC ILLICITE</a:t>
            </a:r>
            <a:endParaRPr lang="fr-CA" sz="1400" b="1" dirty="0">
              <a:solidFill>
                <a:srgbClr val="FF0000"/>
              </a:solidFill>
            </a:endParaRPr>
          </a:p>
        </p:txBody>
      </p:sp>
      <p:grpSp>
        <p:nvGrpSpPr>
          <p:cNvPr id="6" name="Groupe 5"/>
          <p:cNvGrpSpPr/>
          <p:nvPr/>
        </p:nvGrpSpPr>
        <p:grpSpPr>
          <a:xfrm>
            <a:off x="1451664" y="2970052"/>
            <a:ext cx="5949315" cy="1058545"/>
            <a:chOff x="0" y="0"/>
            <a:chExt cx="5949731" cy="1058873"/>
          </a:xfrm>
        </p:grpSpPr>
        <p:sp>
          <p:nvSpPr>
            <p:cNvPr id="7" name="AutoShape 350"/>
            <p:cNvSpPr>
              <a:spLocks noChangeArrowheads="1"/>
            </p:cNvSpPr>
            <p:nvPr/>
          </p:nvSpPr>
          <p:spPr bwMode="auto">
            <a:xfrm>
              <a:off x="0" y="21021"/>
              <a:ext cx="727075" cy="344170"/>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fr-FR" sz="1200">
                  <a:effectLst/>
                  <a:latin typeface="Times New Roman"/>
                  <a:ea typeface="Times New Roman"/>
                </a:rPr>
                <a:t>Budgets</a:t>
              </a:r>
            </a:p>
          </p:txBody>
        </p:sp>
        <p:sp>
          <p:nvSpPr>
            <p:cNvPr id="8" name="AutoShape 351"/>
            <p:cNvSpPr>
              <a:spLocks noChangeArrowheads="1"/>
            </p:cNvSpPr>
            <p:nvPr/>
          </p:nvSpPr>
          <p:spPr bwMode="auto">
            <a:xfrm>
              <a:off x="1366345" y="10510"/>
              <a:ext cx="1205865" cy="344170"/>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fr-FR" sz="1200">
                  <a:effectLst/>
                  <a:latin typeface="Times New Roman"/>
                  <a:ea typeface="Times New Roman"/>
                </a:rPr>
                <a:t>Production</a:t>
              </a:r>
            </a:p>
          </p:txBody>
        </p:sp>
        <p:sp>
          <p:nvSpPr>
            <p:cNvPr id="9" name="AutoShape 353"/>
            <p:cNvSpPr>
              <a:spLocks noChangeArrowheads="1"/>
            </p:cNvSpPr>
            <p:nvPr/>
          </p:nvSpPr>
          <p:spPr bwMode="auto">
            <a:xfrm>
              <a:off x="4908331" y="0"/>
              <a:ext cx="1041400" cy="50736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fr-FR" sz="1000">
                  <a:effectLst/>
                  <a:latin typeface="Times New Roman"/>
                  <a:ea typeface="Times New Roman"/>
                </a:rPr>
                <a:t>Utilisation et déploiement</a:t>
              </a:r>
              <a:endParaRPr lang="fr-FR" sz="1200">
                <a:effectLst/>
                <a:latin typeface="Times New Roman"/>
                <a:ea typeface="Times New Roman"/>
              </a:endParaRPr>
            </a:p>
          </p:txBody>
        </p:sp>
        <p:sp>
          <p:nvSpPr>
            <p:cNvPr id="10" name="AutoShape 354"/>
            <p:cNvSpPr>
              <a:spLocks noChangeArrowheads="1"/>
            </p:cNvSpPr>
            <p:nvPr/>
          </p:nvSpPr>
          <p:spPr bwMode="auto">
            <a:xfrm>
              <a:off x="756745" y="136634"/>
              <a:ext cx="582295" cy="197485"/>
            </a:xfrm>
            <a:prstGeom prst="rightArrow">
              <a:avLst>
                <a:gd name="adj1" fmla="val 50000"/>
                <a:gd name="adj2" fmla="val 73714"/>
              </a:avLst>
            </a:prstGeom>
            <a:solidFill>
              <a:srgbClr val="8DB3E2"/>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1" name="AutoShape 355"/>
            <p:cNvSpPr>
              <a:spLocks noChangeArrowheads="1"/>
            </p:cNvSpPr>
            <p:nvPr/>
          </p:nvSpPr>
          <p:spPr bwMode="auto">
            <a:xfrm>
              <a:off x="2617076" y="136634"/>
              <a:ext cx="582295" cy="197485"/>
            </a:xfrm>
            <a:prstGeom prst="rightArrow">
              <a:avLst>
                <a:gd name="adj1" fmla="val 50000"/>
                <a:gd name="adj2" fmla="val 73714"/>
              </a:avLst>
            </a:prstGeom>
            <a:solidFill>
              <a:srgbClr val="8DB3E2"/>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2" name="AutoShape 356"/>
            <p:cNvSpPr>
              <a:spLocks noChangeArrowheads="1"/>
            </p:cNvSpPr>
            <p:nvPr/>
          </p:nvSpPr>
          <p:spPr bwMode="auto">
            <a:xfrm>
              <a:off x="4330262" y="136634"/>
              <a:ext cx="582295" cy="197485"/>
            </a:xfrm>
            <a:prstGeom prst="rightArrow">
              <a:avLst>
                <a:gd name="adj1" fmla="val 50000"/>
                <a:gd name="adj2" fmla="val 73714"/>
              </a:avLst>
            </a:prstGeom>
            <a:solidFill>
              <a:srgbClr val="8DB3E2"/>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3" name="AutoShape 357"/>
            <p:cNvSpPr>
              <a:spLocks noChangeArrowheads="1"/>
            </p:cNvSpPr>
            <p:nvPr/>
          </p:nvSpPr>
          <p:spPr bwMode="auto">
            <a:xfrm>
              <a:off x="2049517" y="714703"/>
              <a:ext cx="1791970" cy="344170"/>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fr-FR" sz="1200">
                  <a:effectLst/>
                  <a:latin typeface="Times New Roman"/>
                  <a:ea typeface="Times New Roman"/>
                </a:rPr>
                <a:t>Production autorisée</a:t>
              </a:r>
            </a:p>
          </p:txBody>
        </p:sp>
        <p:sp>
          <p:nvSpPr>
            <p:cNvPr id="14" name="AutoShape 358"/>
            <p:cNvSpPr>
              <a:spLocks noChangeArrowheads="1"/>
            </p:cNvSpPr>
            <p:nvPr/>
          </p:nvSpPr>
          <p:spPr bwMode="auto">
            <a:xfrm>
              <a:off x="4246179" y="630621"/>
              <a:ext cx="1127760" cy="344170"/>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fr-FR" sz="1200">
                  <a:effectLst/>
                  <a:latin typeface="Times New Roman"/>
                  <a:ea typeface="Times New Roman"/>
                </a:rPr>
                <a:t>Réexportation</a:t>
              </a:r>
            </a:p>
          </p:txBody>
        </p:sp>
        <p:sp>
          <p:nvSpPr>
            <p:cNvPr id="15" name="AutoShape 360"/>
            <p:cNvSpPr>
              <a:spLocks noChangeArrowheads="1"/>
            </p:cNvSpPr>
            <p:nvPr/>
          </p:nvSpPr>
          <p:spPr bwMode="auto">
            <a:xfrm rot="2190159">
              <a:off x="2091558" y="451945"/>
              <a:ext cx="453390" cy="237490"/>
            </a:xfrm>
            <a:prstGeom prst="rightArrow">
              <a:avLst>
                <a:gd name="adj1" fmla="val 50000"/>
                <a:gd name="adj2" fmla="val 47727"/>
              </a:avLst>
            </a:prstGeom>
            <a:solidFill>
              <a:srgbClr val="8DB3E2"/>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6" name="AutoShape 361"/>
            <p:cNvSpPr>
              <a:spLocks noChangeArrowheads="1"/>
            </p:cNvSpPr>
            <p:nvPr/>
          </p:nvSpPr>
          <p:spPr bwMode="auto">
            <a:xfrm rot="-2198337">
              <a:off x="3195145" y="420414"/>
              <a:ext cx="462280" cy="246380"/>
            </a:xfrm>
            <a:prstGeom prst="rightArrow">
              <a:avLst>
                <a:gd name="adj1" fmla="val 50000"/>
                <a:gd name="adj2" fmla="val 46907"/>
              </a:avLst>
            </a:prstGeom>
            <a:solidFill>
              <a:srgbClr val="8DB3E2"/>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7" name="AutoShape 370"/>
            <p:cNvSpPr>
              <a:spLocks noChangeArrowheads="1"/>
            </p:cNvSpPr>
            <p:nvPr/>
          </p:nvSpPr>
          <p:spPr bwMode="auto">
            <a:xfrm rot="-3171349">
              <a:off x="5260427" y="520262"/>
              <a:ext cx="370205" cy="131445"/>
            </a:xfrm>
            <a:prstGeom prst="chevron">
              <a:avLst>
                <a:gd name="adj" fmla="val 70411"/>
              </a:avLst>
            </a:prstGeom>
            <a:solidFill>
              <a:srgbClr val="FFFFFF"/>
            </a:solidFill>
            <a:ln w="38100">
              <a:solidFill>
                <a:srgbClr val="548DD4"/>
              </a:solidFill>
              <a:miter lim="800000"/>
              <a:headEnd/>
              <a:tailEnd/>
            </a:ln>
            <a:effectLst>
              <a:outerShdw dist="28398" dir="3806097" algn="ctr" rotWithShape="0">
                <a:srgbClr val="205867">
                  <a:alpha val="50000"/>
                </a:srgbClr>
              </a:outerShdw>
            </a:effectLst>
          </p:spPr>
          <p:txBody>
            <a:bodyPr rot="0" vert="horz" wrap="square" lIns="91440" tIns="45720" rIns="91440" bIns="45720" anchor="t" anchorCtr="0" upright="1">
              <a:noAutofit/>
            </a:bodyPr>
            <a:lstStyle/>
            <a:p>
              <a:endParaRPr lang="fr-FR"/>
            </a:p>
          </p:txBody>
        </p:sp>
        <p:sp>
          <p:nvSpPr>
            <p:cNvPr id="18" name="AutoShape 352"/>
            <p:cNvSpPr>
              <a:spLocks noChangeArrowheads="1"/>
            </p:cNvSpPr>
            <p:nvPr/>
          </p:nvSpPr>
          <p:spPr bwMode="auto">
            <a:xfrm>
              <a:off x="3237186" y="10510"/>
              <a:ext cx="1052830" cy="349250"/>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Aft>
                  <a:spcPts val="0"/>
                </a:spcAft>
              </a:pPr>
              <a:r>
                <a:rPr lang="fr-FR" sz="1200">
                  <a:effectLst/>
                  <a:latin typeface="Times New Roman"/>
                  <a:ea typeface="Times New Roman"/>
                </a:rPr>
                <a:t>Exportation</a:t>
              </a:r>
            </a:p>
          </p:txBody>
        </p:sp>
      </p:grpSp>
      <p:pic>
        <p:nvPicPr>
          <p:cNvPr id="25" name="Immagin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4767708"/>
            <a:ext cx="331470" cy="262890"/>
          </a:xfrm>
          <a:prstGeom prst="rect">
            <a:avLst/>
          </a:prstGeom>
          <a:noFill/>
          <a:ln>
            <a:noFill/>
          </a:ln>
        </p:spPr>
      </p:pic>
      <p:pic>
        <p:nvPicPr>
          <p:cNvPr id="26" name="Immagin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4444045"/>
            <a:ext cx="617220" cy="171450"/>
          </a:xfrm>
          <a:prstGeom prst="rect">
            <a:avLst/>
          </a:prstGeom>
          <a:noFill/>
          <a:ln>
            <a:noFill/>
          </a:ln>
        </p:spPr>
      </p:pic>
      <p:pic>
        <p:nvPicPr>
          <p:cNvPr id="27" name="Immagine 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6216" y="5108321"/>
            <a:ext cx="331470" cy="405765"/>
          </a:xfrm>
          <a:prstGeom prst="rect">
            <a:avLst/>
          </a:prstGeom>
          <a:noFill/>
          <a:ln>
            <a:noFill/>
          </a:ln>
        </p:spPr>
      </p:pic>
      <p:sp>
        <p:nvSpPr>
          <p:cNvPr id="23" name="ZoneTexte 22"/>
          <p:cNvSpPr txBox="1"/>
          <p:nvPr/>
        </p:nvSpPr>
        <p:spPr>
          <a:xfrm>
            <a:off x="6948264" y="4365372"/>
            <a:ext cx="2214068" cy="923330"/>
          </a:xfrm>
          <a:prstGeom prst="rect">
            <a:avLst/>
          </a:prstGeom>
          <a:noFill/>
        </p:spPr>
        <p:txBody>
          <a:bodyPr wrap="none" rtlCol="0">
            <a:spAutoFit/>
          </a:bodyPr>
          <a:lstStyle/>
          <a:p>
            <a:r>
              <a:rPr lang="fr-FR" dirty="0" smtClean="0"/>
              <a:t>Circuit </a:t>
            </a:r>
            <a:r>
              <a:rPr lang="fr-FR" dirty="0" err="1" smtClean="0"/>
              <a:t>jur</a:t>
            </a:r>
            <a:r>
              <a:rPr lang="fr-FR" dirty="0" smtClean="0"/>
              <a:t/>
            </a:r>
            <a:br>
              <a:rPr lang="fr-FR" dirty="0" smtClean="0"/>
            </a:br>
            <a:r>
              <a:rPr lang="fr-FR" dirty="0" smtClean="0"/>
              <a:t>Zone grise</a:t>
            </a:r>
            <a:br>
              <a:rPr lang="fr-FR" dirty="0" smtClean="0"/>
            </a:br>
            <a:r>
              <a:rPr lang="fr-FR" dirty="0" smtClean="0"/>
              <a:t>Marché clandestin</a:t>
            </a:r>
            <a:endParaRPr lang="fr-FR" dirty="0"/>
          </a:p>
        </p:txBody>
      </p:sp>
      <p:pic>
        <p:nvPicPr>
          <p:cNvPr id="30" name="Immagin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2862" y="3368670"/>
            <a:ext cx="331470" cy="262890"/>
          </a:xfrm>
          <a:prstGeom prst="rect">
            <a:avLst/>
          </a:prstGeom>
          <a:noFill/>
          <a:ln>
            <a:noFill/>
          </a:ln>
        </p:spPr>
      </p:pic>
      <p:sp>
        <p:nvSpPr>
          <p:cNvPr id="24" name="Ellipse 23"/>
          <p:cNvSpPr/>
          <p:nvPr/>
        </p:nvSpPr>
        <p:spPr>
          <a:xfrm>
            <a:off x="6363877" y="3246979"/>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253702890"/>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870">
                                          <p:stCondLst>
                                            <p:cond delay="0"/>
                                          </p:stCondLst>
                                        </p:cTn>
                                        <p:tgtEl>
                                          <p:spTgt spid="24"/>
                                        </p:tgtEl>
                                      </p:cBhvr>
                                    </p:animEffect>
                                    <p:anim calcmode="lin" valueType="num">
                                      <p:cBhvr>
                                        <p:cTn id="8" dur="273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4"/>
                                        </p:tgtEl>
                                        <p:attrNameLst>
                                          <p:attrName>ppt_y</p:attrName>
                                        </p:attrNameLst>
                                      </p:cBhvr>
                                      <p:tavLst>
                                        <p:tav tm="0" fmla="#ppt_y-sin(pi*$)/81">
                                          <p:val>
                                            <p:fltVal val="0"/>
                                          </p:val>
                                        </p:tav>
                                        <p:tav tm="100000">
                                          <p:val>
                                            <p:fltVal val="1"/>
                                          </p:val>
                                        </p:tav>
                                      </p:tavLst>
                                    </p:anim>
                                    <p:animScale>
                                      <p:cBhvr>
                                        <p:cTn id="13" dur="39">
                                          <p:stCondLst>
                                            <p:cond delay="975"/>
                                          </p:stCondLst>
                                        </p:cTn>
                                        <p:tgtEl>
                                          <p:spTgt spid="24"/>
                                        </p:tgtEl>
                                      </p:cBhvr>
                                      <p:to x="100000" y="60000"/>
                                    </p:animScale>
                                    <p:animScale>
                                      <p:cBhvr>
                                        <p:cTn id="14" dur="249" decel="50000">
                                          <p:stCondLst>
                                            <p:cond delay="1014"/>
                                          </p:stCondLst>
                                        </p:cTn>
                                        <p:tgtEl>
                                          <p:spTgt spid="24"/>
                                        </p:tgtEl>
                                      </p:cBhvr>
                                      <p:to x="100000" y="100000"/>
                                    </p:animScale>
                                    <p:animScale>
                                      <p:cBhvr>
                                        <p:cTn id="15" dur="39">
                                          <p:stCondLst>
                                            <p:cond delay="1968"/>
                                          </p:stCondLst>
                                        </p:cTn>
                                        <p:tgtEl>
                                          <p:spTgt spid="24"/>
                                        </p:tgtEl>
                                      </p:cBhvr>
                                      <p:to x="100000" y="80000"/>
                                    </p:animScale>
                                    <p:animScale>
                                      <p:cBhvr>
                                        <p:cTn id="16" dur="249" decel="50000">
                                          <p:stCondLst>
                                            <p:cond delay="2007"/>
                                          </p:stCondLst>
                                        </p:cTn>
                                        <p:tgtEl>
                                          <p:spTgt spid="24"/>
                                        </p:tgtEl>
                                      </p:cBhvr>
                                      <p:to x="100000" y="100000"/>
                                    </p:animScale>
                                    <p:animScale>
                                      <p:cBhvr>
                                        <p:cTn id="17" dur="39">
                                          <p:stCondLst>
                                            <p:cond delay="2463"/>
                                          </p:stCondLst>
                                        </p:cTn>
                                        <p:tgtEl>
                                          <p:spTgt spid="24"/>
                                        </p:tgtEl>
                                      </p:cBhvr>
                                      <p:to x="100000" y="90000"/>
                                    </p:animScale>
                                    <p:animScale>
                                      <p:cBhvr>
                                        <p:cTn id="18" dur="249" decel="50000">
                                          <p:stCondLst>
                                            <p:cond delay="2502"/>
                                          </p:stCondLst>
                                        </p:cTn>
                                        <p:tgtEl>
                                          <p:spTgt spid="24"/>
                                        </p:tgtEl>
                                      </p:cBhvr>
                                      <p:to x="100000" y="100000"/>
                                    </p:animScale>
                                    <p:animScale>
                                      <p:cBhvr>
                                        <p:cTn id="19" dur="39">
                                          <p:stCondLst>
                                            <p:cond delay="2712"/>
                                          </p:stCondLst>
                                        </p:cTn>
                                        <p:tgtEl>
                                          <p:spTgt spid="24"/>
                                        </p:tgtEl>
                                      </p:cBhvr>
                                      <p:to x="100000" y="95000"/>
                                    </p:animScale>
                                    <p:animScale>
                                      <p:cBhvr>
                                        <p:cTn id="20" dur="249" decel="50000">
                                          <p:stCondLst>
                                            <p:cond delay="2751"/>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51520" y="193204"/>
            <a:ext cx="8229600" cy="360040"/>
          </a:xfrm>
        </p:spPr>
        <p:txBody>
          <a:bodyPr>
            <a:noAutofit/>
          </a:bodyPr>
          <a:lstStyle/>
          <a:p>
            <a:pPr algn="ctr"/>
            <a:r>
              <a:rPr lang="fr-FR" sz="3200" dirty="0" smtClean="0"/>
              <a:t>        INTRODUCTION</a:t>
            </a:r>
            <a:endParaRPr lang="fr-FR" sz="3200" dirty="0"/>
          </a:p>
        </p:txBody>
      </p:sp>
      <p:sp>
        <p:nvSpPr>
          <p:cNvPr id="3" name="ZoneTexte 2"/>
          <p:cNvSpPr txBox="1">
            <a:spLocks noChangeArrowheads="1"/>
          </p:cNvSpPr>
          <p:nvPr/>
        </p:nvSpPr>
        <p:spPr bwMode="auto">
          <a:xfrm>
            <a:off x="395536" y="741263"/>
            <a:ext cx="8643938" cy="5078313"/>
          </a:xfrm>
          <a:prstGeom prst="rect">
            <a:avLst/>
          </a:prstGeom>
          <a:solidFill>
            <a:schemeClr val="accent1">
              <a:lumMod val="20000"/>
              <a:lumOff val="80000"/>
            </a:schemeClr>
          </a:solidFill>
          <a:ln w="9525">
            <a:noFill/>
            <a:miter lim="800000"/>
            <a:headEnd/>
            <a:tailEnd/>
          </a:ln>
        </p:spPr>
        <p:txBody>
          <a:bodyPr>
            <a:spAutoFit/>
          </a:bodyPr>
          <a:lstStyle/>
          <a:p>
            <a:pPr algn="just">
              <a:defRPr/>
            </a:pPr>
            <a:r>
              <a:rPr lang="fr-FR" sz="2400" i="1" dirty="0">
                <a:latin typeface="Calibri" pitchFamily="34" charset="0"/>
              </a:rPr>
              <a:t>«</a:t>
            </a:r>
            <a:r>
              <a:rPr lang="fr-FR" sz="2800" b="1" i="1" dirty="0">
                <a:latin typeface="Calibri" pitchFamily="34" charset="0"/>
              </a:rPr>
              <a:t> Le problème des armes légères illicites représente un défi complexe et multiforme pour la paix et la sécurité internationales, le développement socioéconomique, la sécurité humaine, la santé publique et les droits de l'homme, entre autres questions.</a:t>
            </a:r>
          </a:p>
          <a:p>
            <a:pPr algn="just">
              <a:defRPr/>
            </a:pPr>
            <a:r>
              <a:rPr lang="fr-FR" sz="2800" b="1" i="1" dirty="0">
                <a:latin typeface="Calibri" pitchFamily="34" charset="0"/>
              </a:rPr>
              <a:t>Il est donc indispensable de tenir compte du caractère intersectoriel de ce problème et d'adopter une approche globale, intégrée et cohérente qui en couvre tous les aspects </a:t>
            </a:r>
            <a:r>
              <a:rPr lang="fr-FR" sz="2400" i="1" dirty="0">
                <a:latin typeface="Calibri" pitchFamily="34" charset="0"/>
              </a:rPr>
              <a:t>»</a:t>
            </a:r>
            <a:r>
              <a:rPr lang="fr-FR" sz="2400" dirty="0">
                <a:latin typeface="Calibri" pitchFamily="34" charset="0"/>
              </a:rPr>
              <a:t>.</a:t>
            </a:r>
          </a:p>
          <a:p>
            <a:pPr algn="r">
              <a:defRPr/>
            </a:pPr>
            <a:r>
              <a:rPr lang="fr-FR" sz="2400" b="1" dirty="0">
                <a:latin typeface="Calibri" pitchFamily="34" charset="0"/>
              </a:rPr>
              <a:t>K. ANNAN</a:t>
            </a:r>
          </a:p>
          <a:p>
            <a:pPr algn="r">
              <a:defRPr/>
            </a:pPr>
            <a:r>
              <a:rPr lang="fr-FR" sz="2400" b="1" dirty="0" smtClean="0">
                <a:latin typeface="Calibri" pitchFamily="34" charset="0"/>
              </a:rPr>
              <a:t>SG/ONU</a:t>
            </a:r>
          </a:p>
          <a:p>
            <a:pPr algn="r">
              <a:defRPr/>
            </a:pPr>
            <a:r>
              <a:rPr lang="fr-FR" sz="2400" b="1" dirty="0" smtClean="0">
                <a:latin typeface="Calibri" pitchFamily="34" charset="0"/>
              </a:rPr>
              <a:t>(</a:t>
            </a:r>
            <a:r>
              <a:rPr lang="fr-FR" sz="2000" b="1" dirty="0" smtClean="0">
                <a:latin typeface="Calibri" pitchFamily="34" charset="0"/>
              </a:rPr>
              <a:t>1997-2006</a:t>
            </a:r>
            <a:r>
              <a:rPr lang="fr-FR" sz="2400" b="1" dirty="0" smtClean="0">
                <a:latin typeface="Calibri" pitchFamily="34" charset="0"/>
              </a:rPr>
              <a:t>)</a:t>
            </a:r>
            <a:endParaRPr lang="fr-FR" sz="2400" b="1" dirty="0">
              <a:latin typeface="Calibri" pitchFamily="34" charset="0"/>
            </a:endParaRPr>
          </a:p>
        </p:txBody>
      </p:sp>
      <p:pic>
        <p:nvPicPr>
          <p:cNvPr id="4" name="Image 3" descr="http://www.thefamouspeople.com/profiles/images/kofi-annan.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4153644"/>
            <a:ext cx="1994892" cy="1561356"/>
          </a:xfrm>
          <a:prstGeom prst="rect">
            <a:avLst/>
          </a:prstGeom>
          <a:noFill/>
          <a:ln>
            <a:noFill/>
          </a:ln>
        </p:spPr>
      </p:pic>
    </p:spTree>
    <p:extLst>
      <p:ext uri="{BB962C8B-B14F-4D97-AF65-F5344CB8AC3E}">
        <p14:creationId xmlns:p14="http://schemas.microsoft.com/office/powerpoint/2010/main" xmlns="" val="26408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sp>
        <p:nvSpPr>
          <p:cNvPr id="3" name="ZoneTexte 2"/>
          <p:cNvSpPr txBox="1"/>
          <p:nvPr/>
        </p:nvSpPr>
        <p:spPr>
          <a:xfrm>
            <a:off x="1547664" y="772083"/>
            <a:ext cx="2473754" cy="369332"/>
          </a:xfrm>
          <a:prstGeom prst="rect">
            <a:avLst/>
          </a:prstGeom>
          <a:noFill/>
        </p:spPr>
        <p:txBody>
          <a:bodyPr wrap="none" rtlCol="0">
            <a:spAutoFit/>
          </a:bodyPr>
          <a:lstStyle/>
          <a:p>
            <a:r>
              <a:rPr lang="fr-FR" b="1" dirty="0" smtClean="0">
                <a:solidFill>
                  <a:srgbClr val="FF0000"/>
                </a:solidFill>
              </a:rPr>
              <a:t>241. TRAFIC  ILLICIT</a:t>
            </a:r>
            <a:endParaRPr lang="fr-FR" b="1" dirty="0">
              <a:solidFill>
                <a:srgbClr val="FF0000"/>
              </a:solidFill>
            </a:endParaRPr>
          </a:p>
        </p:txBody>
      </p:sp>
      <p:sp>
        <p:nvSpPr>
          <p:cNvPr id="5" name="ZoneTexte 4"/>
          <p:cNvSpPr txBox="1"/>
          <p:nvPr/>
        </p:nvSpPr>
        <p:spPr>
          <a:xfrm>
            <a:off x="928208" y="1238190"/>
            <a:ext cx="3167855" cy="646331"/>
          </a:xfrm>
          <a:prstGeom prst="rect">
            <a:avLst/>
          </a:prstGeom>
          <a:noFill/>
        </p:spPr>
        <p:txBody>
          <a:bodyPr wrap="none" rtlCol="0">
            <a:spAutoFit/>
          </a:bodyPr>
          <a:lstStyle/>
          <a:p>
            <a:pPr marL="285750" indent="-285750">
              <a:buFont typeface="Wingdings" panose="05000000000000000000" pitchFamily="2" charset="2"/>
              <a:buChar char="Ø"/>
            </a:pPr>
            <a:r>
              <a:rPr lang="fr-FR" dirty="0" smtClean="0">
                <a:solidFill>
                  <a:srgbClr val="FF0000"/>
                </a:solidFill>
              </a:rPr>
              <a:t>Opérations clandestines</a:t>
            </a:r>
          </a:p>
          <a:p>
            <a:pPr marL="285750" indent="-285750">
              <a:buFont typeface="Wingdings" panose="05000000000000000000" pitchFamily="2" charset="2"/>
              <a:buChar char="Ø"/>
            </a:pPr>
            <a:r>
              <a:rPr lang="fr-FR" dirty="0" smtClean="0">
                <a:solidFill>
                  <a:srgbClr val="FF0000"/>
                </a:solidFill>
              </a:rPr>
              <a:t>Ventes au marché noir</a:t>
            </a:r>
            <a:endParaRPr lang="fr-FR" dirty="0">
              <a:solidFill>
                <a:srgbClr val="FF0000"/>
              </a:solidFill>
            </a:endParaRPr>
          </a:p>
        </p:txBody>
      </p:sp>
      <p:pic>
        <p:nvPicPr>
          <p:cNvPr id="28" name="Image 27" descr="https://lh3.googleusercontent.com/-RFOgfABCoyA/Tye_IgOJtEI/AAAAAAAAG3Q/xpoRf4smuDA/antoine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789012"/>
            <a:ext cx="4695825" cy="4876800"/>
          </a:xfrm>
          <a:prstGeom prst="rect">
            <a:avLst/>
          </a:prstGeom>
          <a:noFill/>
          <a:ln>
            <a:noFill/>
          </a:ln>
        </p:spPr>
      </p:pic>
      <p:pic>
        <p:nvPicPr>
          <p:cNvPr id="29" name="Image 28" descr="https://encrypted-tbn2.gstatic.com/images?q=tbn:ANd9GcQYGjPVVYP_Yu_c2UmDRD0nq3PCGQ_QV4R6Z7AvaPCASjnEVKeTQ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9911" y="2219300"/>
            <a:ext cx="2873600" cy="2016224"/>
          </a:xfrm>
          <a:prstGeom prst="rect">
            <a:avLst/>
          </a:prstGeom>
          <a:noFill/>
          <a:ln>
            <a:noFill/>
          </a:ln>
        </p:spPr>
      </p:pic>
    </p:spTree>
    <p:extLst>
      <p:ext uri="{BB962C8B-B14F-4D97-AF65-F5344CB8AC3E}">
        <p14:creationId xmlns:p14="http://schemas.microsoft.com/office/powerpoint/2010/main" xmlns="" val="1091771398"/>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sp>
        <p:nvSpPr>
          <p:cNvPr id="3" name="ZoneTexte 2"/>
          <p:cNvSpPr txBox="1"/>
          <p:nvPr/>
        </p:nvSpPr>
        <p:spPr>
          <a:xfrm>
            <a:off x="1547664" y="772083"/>
            <a:ext cx="7181774" cy="369332"/>
          </a:xfrm>
          <a:prstGeom prst="rect">
            <a:avLst/>
          </a:prstGeom>
          <a:noFill/>
        </p:spPr>
        <p:txBody>
          <a:bodyPr wrap="none" rtlCol="0">
            <a:spAutoFit/>
          </a:bodyPr>
          <a:lstStyle/>
          <a:p>
            <a:r>
              <a:rPr lang="fr-FR" b="1" dirty="0" smtClean="0">
                <a:solidFill>
                  <a:srgbClr val="FF0000"/>
                </a:solidFill>
              </a:rPr>
              <a:t>242. FACTEURS HISTORIQUES DE LA PROLIFERATION DES ALPC</a:t>
            </a:r>
            <a:endParaRPr lang="fr-FR" b="1" dirty="0">
              <a:solidFill>
                <a:srgbClr val="FF0000"/>
              </a:solidFill>
            </a:endParaRPr>
          </a:p>
        </p:txBody>
      </p:sp>
      <p:sp>
        <p:nvSpPr>
          <p:cNvPr id="4" name="Espace réservé du contenu 2"/>
          <p:cNvSpPr txBox="1">
            <a:spLocks/>
          </p:cNvSpPr>
          <p:nvPr/>
        </p:nvSpPr>
        <p:spPr>
          <a:xfrm>
            <a:off x="467544" y="1196752"/>
            <a:ext cx="8676456" cy="5472608"/>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14350" indent="-514350">
              <a:buFont typeface="+mj-lt"/>
              <a:buAutoNum type="alphaLcPeriod"/>
            </a:pPr>
            <a:r>
              <a:rPr lang="en-US" sz="2600" dirty="0" err="1" smtClean="0"/>
              <a:t>L’éffrondrement</a:t>
            </a:r>
            <a:r>
              <a:rPr lang="en-US" sz="2600" dirty="0" smtClean="0"/>
              <a:t> des ex </a:t>
            </a:r>
            <a:r>
              <a:rPr lang="en-US" sz="2600" dirty="0" err="1" smtClean="0"/>
              <a:t>Républiques</a:t>
            </a:r>
            <a:r>
              <a:rPr lang="en-US" sz="2600" dirty="0" smtClean="0"/>
              <a:t>  </a:t>
            </a:r>
            <a:r>
              <a:rPr lang="en-US" sz="2600" dirty="0" err="1" smtClean="0"/>
              <a:t>soviétiques</a:t>
            </a:r>
            <a:r>
              <a:rPr lang="en-US" sz="2600" dirty="0" smtClean="0"/>
              <a:t>,</a:t>
            </a:r>
          </a:p>
          <a:p>
            <a:pPr marL="514350" indent="-514350">
              <a:buFont typeface="+mj-lt"/>
              <a:buAutoNum type="alphaLcPeriod"/>
            </a:pPr>
            <a:r>
              <a:rPr lang="en-US" sz="2600" dirty="0" smtClean="0"/>
              <a:t>Les surplus des stocks </a:t>
            </a:r>
            <a:r>
              <a:rPr lang="en-US" sz="2600" dirty="0" err="1" smtClean="0"/>
              <a:t>d’armes</a:t>
            </a:r>
            <a:r>
              <a:rPr lang="en-US" sz="2600" dirty="0" smtClean="0"/>
              <a:t>;</a:t>
            </a:r>
          </a:p>
          <a:p>
            <a:pPr marL="514350" indent="-514350">
              <a:buFont typeface="+mj-lt"/>
              <a:buAutoNum type="alphaLcPeriod"/>
            </a:pPr>
            <a:r>
              <a:rPr lang="en-US" sz="2600" dirty="0" smtClean="0"/>
              <a:t>La multiplication des </a:t>
            </a:r>
            <a:r>
              <a:rPr lang="en-US" sz="2600" dirty="0" err="1" smtClean="0"/>
              <a:t>conflits</a:t>
            </a:r>
            <a:r>
              <a:rPr lang="en-US" sz="2600" dirty="0" smtClean="0"/>
              <a:t>  </a:t>
            </a:r>
            <a:r>
              <a:rPr lang="en-US" sz="2600" dirty="0" err="1" smtClean="0"/>
              <a:t>ethniques</a:t>
            </a:r>
            <a:r>
              <a:rPr lang="en-US" sz="2600" dirty="0" smtClean="0"/>
              <a:t> et religieux;</a:t>
            </a:r>
          </a:p>
          <a:p>
            <a:pPr marL="514350" indent="-514350">
              <a:buFont typeface="+mj-lt"/>
              <a:buAutoNum type="alphaLcPeriod"/>
            </a:pPr>
            <a:r>
              <a:rPr lang="en-US" sz="2600" dirty="0" err="1" smtClean="0"/>
              <a:t>L’importance</a:t>
            </a:r>
            <a:r>
              <a:rPr lang="en-US" sz="2600" dirty="0" smtClean="0"/>
              <a:t>  </a:t>
            </a:r>
            <a:r>
              <a:rPr lang="en-US" sz="2600" dirty="0" err="1" smtClean="0"/>
              <a:t>grandissante</a:t>
            </a:r>
            <a:r>
              <a:rPr lang="en-US" sz="2600" dirty="0" smtClean="0"/>
              <a:t> des </a:t>
            </a:r>
            <a:r>
              <a:rPr lang="en-US" sz="2600" dirty="0" err="1" smtClean="0"/>
              <a:t>acteurs</a:t>
            </a:r>
            <a:r>
              <a:rPr lang="en-US" sz="2600" dirty="0" smtClean="0"/>
              <a:t> non </a:t>
            </a:r>
            <a:r>
              <a:rPr lang="en-US" sz="2600" dirty="0" err="1" smtClean="0"/>
              <a:t>étatiques</a:t>
            </a:r>
            <a:r>
              <a:rPr lang="en-US" sz="2600" dirty="0" smtClean="0"/>
              <a:t>;</a:t>
            </a:r>
          </a:p>
          <a:p>
            <a:pPr marL="514350" indent="-514350">
              <a:buFont typeface="+mj-lt"/>
              <a:buAutoNum type="alphaLcPeriod"/>
            </a:pPr>
            <a:r>
              <a:rPr lang="en-US" sz="2600" dirty="0" smtClean="0"/>
              <a:t>La </a:t>
            </a:r>
            <a:r>
              <a:rPr lang="en-US" sz="2600" dirty="0" err="1" smtClean="0"/>
              <a:t>privatisation</a:t>
            </a:r>
            <a:r>
              <a:rPr lang="en-US" sz="2600" dirty="0" smtClean="0"/>
              <a:t> de la </a:t>
            </a:r>
            <a:r>
              <a:rPr lang="en-US" sz="2600" dirty="0" err="1" smtClean="0"/>
              <a:t>sécurite</a:t>
            </a:r>
            <a:r>
              <a:rPr lang="en-US" sz="2600" dirty="0" smtClean="0"/>
              <a:t> et de la violence</a:t>
            </a:r>
            <a:endParaRPr lang="fr-CA" sz="2600" dirty="0" smtClean="0"/>
          </a:p>
          <a:p>
            <a:pPr marL="514350" indent="-514350">
              <a:buFont typeface="+mj-lt"/>
              <a:buAutoNum type="alphaLcPeriod"/>
            </a:pPr>
            <a:r>
              <a:rPr lang="en-US" sz="2600" dirty="0" smtClean="0"/>
              <a:t>La </a:t>
            </a:r>
            <a:r>
              <a:rPr lang="en-US" sz="2600" dirty="0" err="1" smtClean="0"/>
              <a:t>porosité</a:t>
            </a:r>
            <a:r>
              <a:rPr lang="en-US" sz="2600" dirty="0" smtClean="0"/>
              <a:t> des </a:t>
            </a:r>
            <a:r>
              <a:rPr lang="en-US" sz="2600" dirty="0" err="1" smtClean="0"/>
              <a:t>frontières</a:t>
            </a:r>
            <a:r>
              <a:rPr lang="en-US" sz="2600" dirty="0" smtClean="0"/>
              <a:t>;</a:t>
            </a:r>
          </a:p>
          <a:p>
            <a:pPr marL="514350" indent="-514350">
              <a:buFont typeface="+mj-lt"/>
              <a:buAutoNum type="alphaLcPeriod"/>
            </a:pPr>
            <a:r>
              <a:rPr lang="en-US" sz="2600" dirty="0" smtClean="0"/>
              <a:t>La corruption au sein des services de </a:t>
            </a:r>
            <a:r>
              <a:rPr lang="en-US" sz="2600" dirty="0" err="1" smtClean="0"/>
              <a:t>contrôle</a:t>
            </a:r>
            <a:r>
              <a:rPr lang="en-US" sz="2600" dirty="0" smtClean="0"/>
              <a:t>.</a:t>
            </a:r>
          </a:p>
          <a:p>
            <a:pPr marL="514350" indent="-514350">
              <a:buFont typeface="+mj-lt"/>
              <a:buAutoNum type="alphaLcPeriod"/>
            </a:pPr>
            <a:endParaRPr lang="fr-CA" sz="2600" dirty="0"/>
          </a:p>
        </p:txBody>
      </p:sp>
    </p:spTree>
    <p:extLst>
      <p:ext uri="{BB962C8B-B14F-4D97-AF65-F5344CB8AC3E}">
        <p14:creationId xmlns:p14="http://schemas.microsoft.com/office/powerpoint/2010/main" xmlns="" val="1851549146"/>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sp>
        <p:nvSpPr>
          <p:cNvPr id="3" name="ZoneTexte 2"/>
          <p:cNvSpPr txBox="1"/>
          <p:nvPr/>
        </p:nvSpPr>
        <p:spPr>
          <a:xfrm>
            <a:off x="323528" y="772083"/>
            <a:ext cx="8860118" cy="369332"/>
          </a:xfrm>
          <a:prstGeom prst="rect">
            <a:avLst/>
          </a:prstGeom>
          <a:noFill/>
        </p:spPr>
        <p:txBody>
          <a:bodyPr wrap="none" rtlCol="0">
            <a:spAutoFit/>
          </a:bodyPr>
          <a:lstStyle/>
          <a:p>
            <a:r>
              <a:rPr lang="fr-FR" b="1" dirty="0" smtClean="0">
                <a:solidFill>
                  <a:srgbClr val="FF0000"/>
                </a:solidFill>
              </a:rPr>
              <a:t>243. ACTEURS IMPLIQUES DANS LE TRAFIC DES ALPC EN AFRIQUE DE L’OUEST</a:t>
            </a:r>
            <a:endParaRPr lang="fr-FR" b="1" dirty="0">
              <a:solidFill>
                <a:srgbClr val="FF0000"/>
              </a:solidFill>
            </a:endParaRPr>
          </a:p>
        </p:txBody>
      </p:sp>
      <p:sp>
        <p:nvSpPr>
          <p:cNvPr id="5" name="Espace réservé du contenu 2"/>
          <p:cNvSpPr txBox="1">
            <a:spLocks/>
          </p:cNvSpPr>
          <p:nvPr/>
        </p:nvSpPr>
        <p:spPr>
          <a:xfrm>
            <a:off x="467544" y="112930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Les </a:t>
            </a:r>
            <a:r>
              <a:rPr lang="en-US" dirty="0" err="1" smtClean="0"/>
              <a:t>demandeurs</a:t>
            </a:r>
            <a:r>
              <a:rPr lang="en-US" dirty="0" smtClean="0"/>
              <a:t> (</a:t>
            </a:r>
            <a:r>
              <a:rPr lang="en-US" dirty="0" err="1" smtClean="0"/>
              <a:t>rebelles</a:t>
            </a:r>
            <a:r>
              <a:rPr lang="en-US" dirty="0" smtClean="0"/>
              <a:t>, embargo, bandits)</a:t>
            </a:r>
          </a:p>
          <a:p>
            <a:r>
              <a:rPr lang="en-US" dirty="0" smtClean="0"/>
              <a:t>Les </a:t>
            </a:r>
            <a:r>
              <a:rPr lang="en-US" dirty="0" err="1" smtClean="0"/>
              <a:t>fournisseurs</a:t>
            </a:r>
            <a:r>
              <a:rPr lang="en-US" dirty="0" smtClean="0"/>
              <a:t> (</a:t>
            </a:r>
            <a:r>
              <a:rPr lang="en-US" dirty="0" err="1" smtClean="0"/>
              <a:t>Eses</a:t>
            </a:r>
            <a:r>
              <a:rPr lang="en-US" dirty="0" smtClean="0"/>
              <a:t> </a:t>
            </a:r>
            <a:r>
              <a:rPr lang="en-US" dirty="0" err="1" smtClean="0"/>
              <a:t>d’Etat</a:t>
            </a:r>
            <a:r>
              <a:rPr lang="en-US" dirty="0" smtClean="0"/>
              <a:t> </a:t>
            </a:r>
            <a:r>
              <a:rPr lang="en-US" dirty="0" err="1" smtClean="0"/>
              <a:t>ou</a:t>
            </a:r>
            <a:r>
              <a:rPr lang="en-US" dirty="0" smtClean="0"/>
              <a:t> </a:t>
            </a:r>
            <a:r>
              <a:rPr lang="en-US" dirty="0" err="1" smtClean="0"/>
              <a:t>privées</a:t>
            </a:r>
            <a:r>
              <a:rPr lang="en-US" dirty="0" smtClean="0"/>
              <a:t> PP)</a:t>
            </a:r>
          </a:p>
          <a:p>
            <a:r>
              <a:rPr lang="en-US" dirty="0" smtClean="0"/>
              <a:t>Les </a:t>
            </a:r>
            <a:r>
              <a:rPr lang="en-US" dirty="0" err="1" smtClean="0"/>
              <a:t>intermediaires</a:t>
            </a:r>
            <a:r>
              <a:rPr lang="en-US" dirty="0" smtClean="0"/>
              <a:t> (</a:t>
            </a:r>
            <a:r>
              <a:rPr lang="en-US" dirty="0" err="1" smtClean="0"/>
              <a:t>Trafiquants</a:t>
            </a:r>
            <a:r>
              <a:rPr lang="en-US" dirty="0" smtClean="0"/>
              <a:t>)</a:t>
            </a:r>
          </a:p>
          <a:p>
            <a:pPr marL="109728" indent="0">
              <a:buNone/>
            </a:pPr>
            <a:endParaRPr lang="en-US" dirty="0" smtClean="0"/>
          </a:p>
          <a:p>
            <a:pPr>
              <a:buFont typeface="Wingdings 3"/>
              <a:buNone/>
            </a:pPr>
            <a:r>
              <a:rPr lang="en-US" dirty="0" smtClean="0"/>
              <a:t>Les </a:t>
            </a:r>
            <a:r>
              <a:rPr lang="en-US" dirty="0" err="1" smtClean="0"/>
              <a:t>sujets</a:t>
            </a:r>
            <a:r>
              <a:rPr lang="en-US" dirty="0" smtClean="0"/>
              <a:t> </a:t>
            </a:r>
            <a:r>
              <a:rPr lang="en-US" dirty="0" err="1" smtClean="0"/>
              <a:t>impliqués</a:t>
            </a:r>
            <a:r>
              <a:rPr lang="en-US" dirty="0" smtClean="0"/>
              <a:t> </a:t>
            </a:r>
            <a:r>
              <a:rPr lang="en-US" dirty="0" err="1" smtClean="0"/>
              <a:t>sont</a:t>
            </a:r>
            <a:r>
              <a:rPr lang="en-US" dirty="0" smtClean="0"/>
              <a:t>:</a:t>
            </a:r>
          </a:p>
          <a:p>
            <a:pPr>
              <a:buFont typeface="Wingdings 3"/>
              <a:buNone/>
            </a:pPr>
            <a:endParaRPr lang="en-US" dirty="0" smtClean="0"/>
          </a:p>
          <a:p>
            <a:pPr>
              <a:buFont typeface="Wingdings" pitchFamily="2" charset="2"/>
              <a:buChar char="§"/>
            </a:pPr>
            <a:r>
              <a:rPr lang="en-US" dirty="0" smtClean="0"/>
              <a:t>Les  </a:t>
            </a:r>
            <a:r>
              <a:rPr lang="en-US" dirty="0" err="1" smtClean="0"/>
              <a:t>Etats</a:t>
            </a:r>
            <a:r>
              <a:rPr lang="en-US" dirty="0" smtClean="0"/>
              <a:t> </a:t>
            </a:r>
          </a:p>
          <a:p>
            <a:pPr>
              <a:buFont typeface="Wingdings" pitchFamily="2" charset="2"/>
              <a:buChar char="§"/>
            </a:pPr>
            <a:r>
              <a:rPr lang="en-US" dirty="0" smtClean="0"/>
              <a:t>Les </a:t>
            </a:r>
            <a:r>
              <a:rPr lang="en-US" dirty="0" err="1" smtClean="0"/>
              <a:t>mouvements</a:t>
            </a:r>
            <a:r>
              <a:rPr lang="en-US" dirty="0" smtClean="0"/>
              <a:t> </a:t>
            </a:r>
            <a:r>
              <a:rPr lang="en-US" dirty="0" err="1" smtClean="0"/>
              <a:t>armés</a:t>
            </a:r>
            <a:endParaRPr lang="en-US" dirty="0" smtClean="0"/>
          </a:p>
          <a:p>
            <a:pPr>
              <a:buFont typeface="Wingdings" pitchFamily="2" charset="2"/>
              <a:buChar char="§"/>
            </a:pPr>
            <a:r>
              <a:rPr lang="en-US" dirty="0" smtClean="0"/>
              <a:t>Les </a:t>
            </a:r>
            <a:r>
              <a:rPr lang="en-US" dirty="0" err="1" smtClean="0"/>
              <a:t>acteurs</a:t>
            </a:r>
            <a:r>
              <a:rPr lang="en-US" dirty="0" smtClean="0"/>
              <a:t> de la </a:t>
            </a:r>
            <a:r>
              <a:rPr lang="en-US" dirty="0" err="1" smtClean="0"/>
              <a:t>criminalité</a:t>
            </a:r>
            <a:r>
              <a:rPr lang="en-US" dirty="0" smtClean="0"/>
              <a:t> </a:t>
            </a:r>
            <a:r>
              <a:rPr lang="en-US" dirty="0" err="1" smtClean="0"/>
              <a:t>organisée</a:t>
            </a:r>
            <a:endParaRPr lang="fr-CA" dirty="0"/>
          </a:p>
        </p:txBody>
      </p:sp>
    </p:spTree>
    <p:extLst>
      <p:ext uri="{BB962C8B-B14F-4D97-AF65-F5344CB8AC3E}">
        <p14:creationId xmlns:p14="http://schemas.microsoft.com/office/powerpoint/2010/main" xmlns="" val="740553272"/>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sp>
        <p:nvSpPr>
          <p:cNvPr id="3" name="ZoneTexte 2"/>
          <p:cNvSpPr txBox="1"/>
          <p:nvPr/>
        </p:nvSpPr>
        <p:spPr>
          <a:xfrm>
            <a:off x="323528" y="772083"/>
            <a:ext cx="8860118" cy="369332"/>
          </a:xfrm>
          <a:prstGeom prst="rect">
            <a:avLst/>
          </a:prstGeom>
          <a:noFill/>
        </p:spPr>
        <p:txBody>
          <a:bodyPr wrap="none" rtlCol="0">
            <a:spAutoFit/>
          </a:bodyPr>
          <a:lstStyle/>
          <a:p>
            <a:r>
              <a:rPr lang="fr-FR" b="1" dirty="0" smtClean="0">
                <a:solidFill>
                  <a:srgbClr val="FF0000"/>
                </a:solidFill>
              </a:rPr>
              <a:t>244. ACTEURS IMPLIQUES DANS LE TRAFIC DES ALPC EN AFRIQUE DE L’OUEST</a:t>
            </a:r>
            <a:endParaRPr lang="fr-FR" b="1" dirty="0">
              <a:solidFill>
                <a:srgbClr val="FF0000"/>
              </a:solidFill>
            </a:endParaRPr>
          </a:p>
        </p:txBody>
      </p:sp>
      <p:pic>
        <p:nvPicPr>
          <p:cNvPr id="6" name="Image 5" descr="Description : carte transit aof.png"/>
          <p:cNvPicPr/>
          <p:nvPr/>
        </p:nvPicPr>
        <p:blipFill>
          <a:blip r:embed="rId2" cstate="print"/>
          <a:srcRect/>
          <a:stretch>
            <a:fillRect/>
          </a:stretch>
        </p:blipFill>
        <p:spPr bwMode="auto">
          <a:xfrm>
            <a:off x="1751647" y="1321435"/>
            <a:ext cx="5640705" cy="3072130"/>
          </a:xfrm>
          <a:prstGeom prst="rect">
            <a:avLst/>
          </a:prstGeom>
          <a:noFill/>
          <a:ln w="9525">
            <a:noFill/>
            <a:miter lim="800000"/>
            <a:headEnd/>
            <a:tailEnd/>
          </a:ln>
        </p:spPr>
      </p:pic>
      <p:sp>
        <p:nvSpPr>
          <p:cNvPr id="4" name="Rectangle 3"/>
          <p:cNvSpPr/>
          <p:nvPr/>
        </p:nvSpPr>
        <p:spPr>
          <a:xfrm>
            <a:off x="1222412" y="4585692"/>
            <a:ext cx="7254552" cy="923330"/>
          </a:xfrm>
          <a:prstGeom prst="rect">
            <a:avLst/>
          </a:prstGeom>
        </p:spPr>
        <p:txBody>
          <a:bodyPr wrap="square">
            <a:spAutoFit/>
          </a:bodyPr>
          <a:lstStyle/>
          <a:p>
            <a:r>
              <a:rPr lang="fr-FR" dirty="0"/>
              <a:t>Source : Criminalité transnationale organisée en Afrique de l’ouest : Une évaluation des menaces, ONUDC, février 2013</a:t>
            </a:r>
          </a:p>
          <a:p>
            <a:r>
              <a:rPr lang="fr-FR" dirty="0"/>
              <a:t> </a:t>
            </a:r>
          </a:p>
        </p:txBody>
      </p:sp>
      <p:pic>
        <p:nvPicPr>
          <p:cNvPr id="7" name="Picture 2" descr="http://www.hyperprotec.com/images/kalashnikov-marui-ak47-electrique.jpg"/>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6726357" y="3829675"/>
            <a:ext cx="2457289" cy="756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http://www.hyperprotec.com/images/kalashnikov-marui-ak47-electrique.jpg"/>
          <p:cNvPicPr>
            <a:picLocks noChangeAspect="1" noChangeArrowheads="1"/>
          </p:cNvPicPr>
          <p:nvPr/>
        </p:nvPicPr>
        <p:blipFill>
          <a:blip r:embed="rId5" r:link="rId4" cstate="print">
            <a:extLst>
              <a:ext uri="{28A0092B-C50C-407E-A947-70E740481C1C}">
                <a14:useLocalDpi xmlns:a14="http://schemas.microsoft.com/office/drawing/2010/main" xmlns="" val="0"/>
              </a:ext>
            </a:extLst>
          </a:blip>
          <a:srcRect/>
          <a:stretch>
            <a:fillRect/>
          </a:stretch>
        </p:blipFill>
        <p:spPr bwMode="auto">
          <a:xfrm rot="16200000">
            <a:off x="-237743" y="2460544"/>
            <a:ext cx="2736304" cy="793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221636793"/>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sp>
        <p:nvSpPr>
          <p:cNvPr id="3" name="ZoneTexte 2"/>
          <p:cNvSpPr txBox="1"/>
          <p:nvPr/>
        </p:nvSpPr>
        <p:spPr>
          <a:xfrm>
            <a:off x="1547664" y="772083"/>
            <a:ext cx="3078087" cy="369332"/>
          </a:xfrm>
          <a:prstGeom prst="rect">
            <a:avLst/>
          </a:prstGeom>
          <a:noFill/>
        </p:spPr>
        <p:txBody>
          <a:bodyPr wrap="none" rtlCol="0">
            <a:spAutoFit/>
          </a:bodyPr>
          <a:lstStyle/>
          <a:p>
            <a:r>
              <a:rPr lang="fr-FR" b="1" dirty="0" smtClean="0">
                <a:solidFill>
                  <a:srgbClr val="FF0000"/>
                </a:solidFill>
              </a:rPr>
              <a:t>25. PRODUCTION LOCALE</a:t>
            </a:r>
            <a:endParaRPr lang="fr-FR" b="1" dirty="0">
              <a:solidFill>
                <a:srgbClr val="FF0000"/>
              </a:solidFill>
            </a:endParaRPr>
          </a:p>
        </p:txBody>
      </p:sp>
      <p:sp>
        <p:nvSpPr>
          <p:cNvPr id="4" name="Espace réservé du contenu 2"/>
          <p:cNvSpPr txBox="1">
            <a:spLocks/>
          </p:cNvSpPr>
          <p:nvPr/>
        </p:nvSpPr>
        <p:spPr>
          <a:xfrm>
            <a:off x="179512" y="1273324"/>
            <a:ext cx="8604448" cy="5616624"/>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r>
              <a:rPr lang="en-US" b="1" dirty="0" smtClean="0"/>
              <a:t>Les fabrications </a:t>
            </a:r>
            <a:r>
              <a:rPr lang="en-US" b="1" dirty="0" err="1" smtClean="0"/>
              <a:t>artisanales</a:t>
            </a:r>
            <a:r>
              <a:rPr lang="en-US" b="1" dirty="0" smtClean="0"/>
              <a:t> </a:t>
            </a:r>
            <a:r>
              <a:rPr lang="en-US" b="1" dirty="0" err="1" smtClean="0"/>
              <a:t>dans</a:t>
            </a:r>
            <a:r>
              <a:rPr lang="en-US" b="1" dirty="0" smtClean="0"/>
              <a:t> la sous </a:t>
            </a:r>
            <a:r>
              <a:rPr lang="en-US" b="1" dirty="0" err="1" smtClean="0"/>
              <a:t>région</a:t>
            </a:r>
            <a:r>
              <a:rPr lang="en-US" b="1" dirty="0" smtClean="0"/>
              <a:t>  </a:t>
            </a:r>
            <a:r>
              <a:rPr lang="en-US" b="1" dirty="0" err="1" smtClean="0"/>
              <a:t>deviennent</a:t>
            </a:r>
            <a:r>
              <a:rPr lang="en-US" b="1" dirty="0" smtClean="0"/>
              <a:t> de plus </a:t>
            </a:r>
            <a:r>
              <a:rPr lang="en-US" b="1" dirty="0" err="1" smtClean="0"/>
              <a:t>en</a:t>
            </a:r>
            <a:r>
              <a:rPr lang="en-US" b="1" dirty="0" smtClean="0"/>
              <a:t> plus </a:t>
            </a:r>
            <a:r>
              <a:rPr lang="en-US" b="1" dirty="0" err="1" smtClean="0"/>
              <a:t>importantes</a:t>
            </a:r>
            <a:r>
              <a:rPr lang="en-US" b="1" dirty="0" smtClean="0"/>
              <a:t> avec des </a:t>
            </a:r>
            <a:r>
              <a:rPr lang="en-US" b="1" dirty="0" err="1" smtClean="0"/>
              <a:t>armes</a:t>
            </a:r>
            <a:r>
              <a:rPr lang="en-US" b="1" dirty="0" smtClean="0"/>
              <a:t> de </a:t>
            </a:r>
            <a:r>
              <a:rPr lang="en-US" b="1" dirty="0" err="1" smtClean="0"/>
              <a:t>très</a:t>
            </a:r>
            <a:r>
              <a:rPr lang="en-US" b="1" dirty="0" smtClean="0"/>
              <a:t> </a:t>
            </a:r>
            <a:r>
              <a:rPr lang="en-US" b="1" dirty="0" err="1" smtClean="0"/>
              <a:t>bonnes</a:t>
            </a:r>
            <a:r>
              <a:rPr lang="en-US" b="1" dirty="0" smtClean="0"/>
              <a:t> </a:t>
            </a:r>
            <a:r>
              <a:rPr lang="en-US" b="1" dirty="0" err="1" smtClean="0"/>
              <a:t>qualités</a:t>
            </a:r>
            <a:r>
              <a:rPr lang="en-US" b="1" dirty="0" smtClean="0"/>
              <a:t>. </a:t>
            </a:r>
          </a:p>
          <a:p>
            <a:pPr marL="109728" indent="0">
              <a:buNone/>
            </a:pPr>
            <a:endParaRPr lang="en-US" dirty="0" smtClean="0"/>
          </a:p>
          <a:p>
            <a:pPr algn="just"/>
            <a:r>
              <a:rPr lang="en-US" dirty="0" err="1" smtClean="0"/>
              <a:t>Une</a:t>
            </a:r>
            <a:r>
              <a:rPr lang="en-US" dirty="0" smtClean="0"/>
              <a:t> </a:t>
            </a:r>
            <a:r>
              <a:rPr lang="en-US" dirty="0" err="1" smtClean="0"/>
              <a:t>étude</a:t>
            </a:r>
            <a:r>
              <a:rPr lang="en-US" dirty="0" smtClean="0"/>
              <a:t> de la CNLPAL (2008) à </a:t>
            </a:r>
            <a:r>
              <a:rPr lang="en-US" dirty="0" err="1" smtClean="0"/>
              <a:t>revelée</a:t>
            </a:r>
            <a:r>
              <a:rPr lang="en-US" dirty="0" smtClean="0"/>
              <a:t> </a:t>
            </a:r>
            <a:r>
              <a:rPr lang="en-US" dirty="0" err="1" smtClean="0"/>
              <a:t>qu’au</a:t>
            </a:r>
            <a:r>
              <a:rPr lang="en-US" dirty="0" smtClean="0"/>
              <a:t> Mali 4.827 </a:t>
            </a:r>
            <a:r>
              <a:rPr lang="en-US" dirty="0" err="1" smtClean="0"/>
              <a:t>armesen</a:t>
            </a:r>
            <a:r>
              <a:rPr lang="en-US" dirty="0" smtClean="0"/>
              <a:t> </a:t>
            </a:r>
            <a:r>
              <a:rPr lang="en-US" dirty="0" err="1" smtClean="0"/>
              <a:t>moyenne</a:t>
            </a:r>
            <a:r>
              <a:rPr lang="en-US" dirty="0" smtClean="0"/>
              <a:t> </a:t>
            </a:r>
            <a:r>
              <a:rPr lang="en-US" dirty="0" err="1" smtClean="0"/>
              <a:t>sont</a:t>
            </a:r>
            <a:r>
              <a:rPr lang="en-US" dirty="0" smtClean="0"/>
              <a:t> </a:t>
            </a:r>
            <a:r>
              <a:rPr lang="en-US" dirty="0" err="1" smtClean="0"/>
              <a:t>fabriquées</a:t>
            </a:r>
            <a:r>
              <a:rPr lang="en-US" dirty="0" smtClean="0"/>
              <a:t> par an et avec 343  artisans. </a:t>
            </a:r>
            <a:r>
              <a:rPr lang="en-US" i="1" dirty="0" err="1" smtClean="0">
                <a:solidFill>
                  <a:srgbClr val="FF0000"/>
                </a:solidFill>
              </a:rPr>
              <a:t>Seuls</a:t>
            </a:r>
            <a:r>
              <a:rPr lang="en-US" i="1" dirty="0" smtClean="0">
                <a:solidFill>
                  <a:srgbClr val="FF0000"/>
                </a:solidFill>
              </a:rPr>
              <a:t> 5 artisans </a:t>
            </a:r>
            <a:r>
              <a:rPr lang="en-US" i="1" dirty="0" err="1" smtClean="0">
                <a:solidFill>
                  <a:srgbClr val="FF0000"/>
                </a:solidFill>
              </a:rPr>
              <a:t>sur</a:t>
            </a:r>
            <a:r>
              <a:rPr lang="en-US" i="1" dirty="0" smtClean="0">
                <a:solidFill>
                  <a:srgbClr val="FF0000"/>
                </a:solidFill>
              </a:rPr>
              <a:t> </a:t>
            </a:r>
            <a:r>
              <a:rPr lang="en-US" i="1" dirty="0" err="1" smtClean="0">
                <a:solidFill>
                  <a:srgbClr val="FF0000"/>
                </a:solidFill>
              </a:rPr>
              <a:t>l’ensemble</a:t>
            </a:r>
            <a:r>
              <a:rPr lang="en-US" i="1" dirty="0" smtClean="0">
                <a:solidFill>
                  <a:srgbClr val="FF0000"/>
                </a:solidFill>
              </a:rPr>
              <a:t> du </a:t>
            </a:r>
            <a:r>
              <a:rPr lang="en-US" i="1" dirty="0" err="1" smtClean="0">
                <a:solidFill>
                  <a:srgbClr val="FF0000"/>
                </a:solidFill>
              </a:rPr>
              <a:t>territoire</a:t>
            </a:r>
            <a:r>
              <a:rPr lang="en-US" i="1" dirty="0" smtClean="0">
                <a:solidFill>
                  <a:srgbClr val="FF0000"/>
                </a:solidFill>
              </a:rPr>
              <a:t> </a:t>
            </a:r>
            <a:r>
              <a:rPr lang="en-US" i="1" dirty="0" err="1" smtClean="0">
                <a:solidFill>
                  <a:srgbClr val="FF0000"/>
                </a:solidFill>
              </a:rPr>
              <a:t>dont</a:t>
            </a:r>
            <a:r>
              <a:rPr lang="en-US" i="1" dirty="0" smtClean="0">
                <a:solidFill>
                  <a:srgbClr val="FF0000"/>
                </a:solidFill>
              </a:rPr>
              <a:t> 4 à Bamako, </a:t>
            </a:r>
            <a:r>
              <a:rPr lang="en-US" i="1" dirty="0" err="1" smtClean="0">
                <a:solidFill>
                  <a:srgbClr val="FF0000"/>
                </a:solidFill>
              </a:rPr>
              <a:t>possèdent</a:t>
            </a:r>
            <a:r>
              <a:rPr lang="en-US" i="1" dirty="0" smtClean="0">
                <a:solidFill>
                  <a:srgbClr val="FF0000"/>
                </a:solidFill>
              </a:rPr>
              <a:t> des </a:t>
            </a:r>
            <a:r>
              <a:rPr lang="en-US" i="1" dirty="0" err="1" smtClean="0">
                <a:solidFill>
                  <a:srgbClr val="FF0000"/>
                </a:solidFill>
              </a:rPr>
              <a:t>autorisations</a:t>
            </a:r>
            <a:r>
              <a:rPr lang="en-US" i="1" dirty="0" smtClean="0">
                <a:solidFill>
                  <a:srgbClr val="FF0000"/>
                </a:solidFill>
              </a:rPr>
              <a:t> </a:t>
            </a:r>
            <a:r>
              <a:rPr lang="en-US" i="1" dirty="0" err="1" smtClean="0">
                <a:solidFill>
                  <a:srgbClr val="FF0000"/>
                </a:solidFill>
              </a:rPr>
              <a:t>en</a:t>
            </a:r>
            <a:r>
              <a:rPr lang="en-US" i="1" dirty="0" smtClean="0">
                <a:solidFill>
                  <a:srgbClr val="FF0000"/>
                </a:solidFill>
              </a:rPr>
              <a:t> </a:t>
            </a:r>
            <a:r>
              <a:rPr lang="en-US" i="1" dirty="0" err="1" smtClean="0">
                <a:solidFill>
                  <a:srgbClr val="FF0000"/>
                </a:solidFill>
              </a:rPr>
              <a:t>règle</a:t>
            </a:r>
            <a:r>
              <a:rPr lang="en-US" i="1" dirty="0">
                <a:solidFill>
                  <a:srgbClr val="FF0000"/>
                </a:solidFill>
              </a:rPr>
              <a:t>.</a:t>
            </a:r>
            <a:endParaRPr lang="en-US" i="1" dirty="0" smtClean="0">
              <a:solidFill>
                <a:srgbClr val="FF0000"/>
              </a:solidFill>
            </a:endParaRPr>
          </a:p>
          <a:p>
            <a:pPr marL="109728" indent="0">
              <a:buNone/>
            </a:pPr>
            <a:endParaRPr lang="en-US" b="1" i="1" u="sng" dirty="0" smtClean="0">
              <a:solidFill>
                <a:srgbClr val="FF0000"/>
              </a:solidFill>
            </a:endParaRPr>
          </a:p>
          <a:p>
            <a:endParaRPr lang="en-US" b="1" u="sng" dirty="0" smtClean="0"/>
          </a:p>
          <a:p>
            <a:pPr>
              <a:buFont typeface="Wingdings 3"/>
              <a:buNone/>
            </a:pPr>
            <a:endParaRPr lang="en-US" b="1" u="sng" dirty="0" smtClean="0"/>
          </a:p>
          <a:p>
            <a:pPr>
              <a:buFont typeface="Wingdings 3"/>
              <a:buNone/>
            </a:pPr>
            <a:endParaRPr lang="en-US" b="1" u="sng" dirty="0" smtClean="0"/>
          </a:p>
          <a:p>
            <a:endParaRPr lang="en-US" dirty="0" smtClean="0"/>
          </a:p>
          <a:p>
            <a:endParaRPr lang="en-US" dirty="0" smtClean="0"/>
          </a:p>
          <a:p>
            <a:endParaRPr lang="fr-CA" dirty="0"/>
          </a:p>
        </p:txBody>
      </p:sp>
    </p:spTree>
    <p:extLst>
      <p:ext uri="{BB962C8B-B14F-4D97-AF65-F5344CB8AC3E}">
        <p14:creationId xmlns:p14="http://schemas.microsoft.com/office/powerpoint/2010/main" xmlns="" val="4058140826"/>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II. FACTEURS DE L’OFFRE</a:t>
            </a:r>
            <a:endParaRPr lang="fr-FR" dirty="0"/>
          </a:p>
        </p:txBody>
      </p:sp>
      <p:sp>
        <p:nvSpPr>
          <p:cNvPr id="3" name="ZoneTexte 2"/>
          <p:cNvSpPr txBox="1"/>
          <p:nvPr/>
        </p:nvSpPr>
        <p:spPr>
          <a:xfrm>
            <a:off x="1547664" y="772083"/>
            <a:ext cx="3078087" cy="369332"/>
          </a:xfrm>
          <a:prstGeom prst="rect">
            <a:avLst/>
          </a:prstGeom>
          <a:noFill/>
        </p:spPr>
        <p:txBody>
          <a:bodyPr wrap="none" rtlCol="0">
            <a:spAutoFit/>
          </a:bodyPr>
          <a:lstStyle/>
          <a:p>
            <a:r>
              <a:rPr lang="fr-FR" b="1" dirty="0" smtClean="0">
                <a:solidFill>
                  <a:srgbClr val="FF0000"/>
                </a:solidFill>
              </a:rPr>
              <a:t>25. PRODUCTION LOCALE</a:t>
            </a:r>
            <a:endParaRPr lang="fr-FR" b="1" dirty="0">
              <a:solidFill>
                <a:srgbClr val="FF0000"/>
              </a:solidFill>
            </a:endParaRPr>
          </a:p>
        </p:txBody>
      </p:sp>
      <p:pic>
        <p:nvPicPr>
          <p:cNvPr id="5" name="Image 4" descr="http://www.memoireonline.com/02/06/115/circulation-armes-legeres-petit-calibre3.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1172678"/>
            <a:ext cx="3623284" cy="3369640"/>
          </a:xfrm>
          <a:prstGeom prst="rect">
            <a:avLst/>
          </a:prstGeom>
          <a:noFill/>
          <a:ln>
            <a:noFill/>
          </a:ln>
        </p:spPr>
      </p:pic>
      <p:sp>
        <p:nvSpPr>
          <p:cNvPr id="6" name="ZoneTexte 5"/>
          <p:cNvSpPr txBox="1"/>
          <p:nvPr/>
        </p:nvSpPr>
        <p:spPr>
          <a:xfrm>
            <a:off x="3995936" y="5017740"/>
            <a:ext cx="4631396" cy="369332"/>
          </a:xfrm>
          <a:prstGeom prst="rect">
            <a:avLst/>
          </a:prstGeom>
          <a:noFill/>
        </p:spPr>
        <p:txBody>
          <a:bodyPr wrap="none" rtlCol="0">
            <a:spAutoFit/>
          </a:bodyPr>
          <a:lstStyle/>
          <a:p>
            <a:r>
              <a:rPr lang="fr-FR" dirty="0" smtClean="0"/>
              <a:t>UN FABRICANT LOCAL D’ARME AU MALI</a:t>
            </a:r>
            <a:endParaRPr lang="fr-FR" dirty="0"/>
          </a:p>
        </p:txBody>
      </p:sp>
      <p:pic>
        <p:nvPicPr>
          <p:cNvPr id="8" name="Picture 11" descr="pix354350195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2112813"/>
            <a:ext cx="3105150" cy="232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1375216"/>
      </p:ext>
    </p:extLst>
  </p:cSld>
  <p:clrMapOvr>
    <a:masterClrMapping/>
  </p:clrMapOvr>
  <mc:AlternateContent xmlns:mc="http://schemas.openxmlformats.org/markup-compatibility/2006">
    <mc:Choice xmlns:p14="http://schemas.microsoft.com/office/powerpoint/2010/main" xmlns="" Requires="p14">
      <p:transition spd="slow" p14:dur="225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hyperprotec.com/images/kalashnikov-marui-ak47-electrique.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rot="5211899">
            <a:off x="7470720" y="4089512"/>
            <a:ext cx="2457289" cy="756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descr="http://www.hyperprotec.com/images/kalashnikov-marui-ak47-electrique.jpg"/>
          <p:cNvPicPr>
            <a:picLocks noChangeAspect="1" noChangeArrowheads="1"/>
          </p:cNvPicPr>
          <p:nvPr/>
        </p:nvPicPr>
        <p:blipFill>
          <a:blip r:embed="rId4" r:link="rId3" cstate="print">
            <a:extLst>
              <a:ext uri="{28A0092B-C50C-407E-A947-70E740481C1C}">
                <a14:useLocalDpi xmlns:a14="http://schemas.microsoft.com/office/drawing/2010/main" xmlns="" val="0"/>
              </a:ext>
            </a:extLst>
          </a:blip>
          <a:srcRect/>
          <a:stretch>
            <a:fillRect/>
          </a:stretch>
        </p:blipFill>
        <p:spPr bwMode="auto">
          <a:xfrm rot="5400000" flipV="1">
            <a:off x="-419097" y="4006367"/>
            <a:ext cx="2457289" cy="90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re 1"/>
          <p:cNvSpPr>
            <a:spLocks noGrp="1"/>
          </p:cNvSpPr>
          <p:nvPr>
            <p:ph type="title" idx="4294967295"/>
          </p:nvPr>
        </p:nvSpPr>
        <p:spPr>
          <a:xfrm>
            <a:off x="806896" y="228865"/>
            <a:ext cx="8229600" cy="684419"/>
          </a:xfrm>
        </p:spPr>
        <p:txBody>
          <a:bodyPr>
            <a:normAutofit fontScale="90000"/>
          </a:bodyPr>
          <a:lstStyle/>
          <a:p>
            <a:r>
              <a:rPr lang="fr-FR" dirty="0" smtClean="0"/>
              <a:t>III. FACTEURS DE LA DEMANDE</a:t>
            </a:r>
            <a:endParaRPr lang="fr-FR" dirty="0"/>
          </a:p>
        </p:txBody>
      </p:sp>
      <p:sp>
        <p:nvSpPr>
          <p:cNvPr id="3" name="ZoneTexte 2"/>
          <p:cNvSpPr txBox="1"/>
          <p:nvPr/>
        </p:nvSpPr>
        <p:spPr>
          <a:xfrm>
            <a:off x="683568" y="1129308"/>
            <a:ext cx="7992888" cy="3108543"/>
          </a:xfrm>
          <a:prstGeom prst="rect">
            <a:avLst/>
          </a:prstGeom>
          <a:noFill/>
        </p:spPr>
        <p:txBody>
          <a:bodyPr wrap="square" rtlCol="0">
            <a:spAutoFit/>
          </a:bodyPr>
          <a:lstStyle/>
          <a:p>
            <a:pPr algn="just"/>
            <a:r>
              <a:rPr lang="fr-FR" sz="2800" dirty="0"/>
              <a:t>Une analyse de la demande d’ALPC est nécessaire pour mettre en place des politiques d'intervention spécifiques. Si elles ne s'appuient par sur la compréhension des tous les facteurs qui composent la demande, peuvent entraîner des résultats </a:t>
            </a:r>
            <a:r>
              <a:rPr lang="fr-FR" sz="2800" dirty="0" smtClean="0"/>
              <a:t>contreproductifs.</a:t>
            </a:r>
            <a:endParaRPr lang="fr-FR" sz="2800" dirty="0"/>
          </a:p>
        </p:txBody>
      </p:sp>
    </p:spTree>
    <p:extLst>
      <p:ext uri="{BB962C8B-B14F-4D97-AF65-F5344CB8AC3E}">
        <p14:creationId xmlns:p14="http://schemas.microsoft.com/office/powerpoint/2010/main" xmlns="" val="409963823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hyperprotec.com/images/kalashnikov-marui-ak47-electrique.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rot="5211899">
            <a:off x="7470720" y="4089512"/>
            <a:ext cx="2457289" cy="756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descr="http://www.hyperprotec.com/images/kalashnikov-marui-ak47-electrique.jpg"/>
          <p:cNvPicPr>
            <a:picLocks noChangeAspect="1" noChangeArrowheads="1"/>
          </p:cNvPicPr>
          <p:nvPr/>
        </p:nvPicPr>
        <p:blipFill>
          <a:blip r:embed="rId4" r:link="rId3" cstate="print">
            <a:extLst>
              <a:ext uri="{28A0092B-C50C-407E-A947-70E740481C1C}">
                <a14:useLocalDpi xmlns:a14="http://schemas.microsoft.com/office/drawing/2010/main" xmlns="" val="0"/>
              </a:ext>
            </a:extLst>
          </a:blip>
          <a:srcRect/>
          <a:stretch>
            <a:fillRect/>
          </a:stretch>
        </p:blipFill>
        <p:spPr bwMode="auto">
          <a:xfrm rot="5400000" flipV="1">
            <a:off x="-419097" y="4006367"/>
            <a:ext cx="2457289" cy="90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re 1"/>
          <p:cNvSpPr>
            <a:spLocks noGrp="1"/>
          </p:cNvSpPr>
          <p:nvPr>
            <p:ph type="title" idx="4294967295"/>
          </p:nvPr>
        </p:nvSpPr>
        <p:spPr>
          <a:xfrm>
            <a:off x="662880" y="228865"/>
            <a:ext cx="8229600" cy="684419"/>
          </a:xfrm>
        </p:spPr>
        <p:txBody>
          <a:bodyPr>
            <a:normAutofit fontScale="90000"/>
          </a:bodyPr>
          <a:lstStyle/>
          <a:p>
            <a:r>
              <a:rPr lang="fr-FR" dirty="0" smtClean="0"/>
              <a:t>III. FACTEURS DE LA DEMANDE</a:t>
            </a:r>
            <a:endParaRPr lang="fr-FR" dirty="0"/>
          </a:p>
        </p:txBody>
      </p:sp>
      <p:sp>
        <p:nvSpPr>
          <p:cNvPr id="3" name="ZoneTexte 2"/>
          <p:cNvSpPr txBox="1"/>
          <p:nvPr/>
        </p:nvSpPr>
        <p:spPr>
          <a:xfrm>
            <a:off x="683568" y="1129308"/>
            <a:ext cx="7992888" cy="3970318"/>
          </a:xfrm>
          <a:prstGeom prst="rect">
            <a:avLst/>
          </a:prstGeom>
          <a:noFill/>
        </p:spPr>
        <p:txBody>
          <a:bodyPr wrap="square" rtlCol="0">
            <a:spAutoFit/>
          </a:bodyPr>
          <a:lstStyle/>
          <a:p>
            <a:pPr algn="just"/>
            <a:r>
              <a:rPr lang="fr-FR" sz="2800" dirty="0"/>
              <a:t>Bien que la recherche sur la demande en ALPC s'appuie d'abord sur la demande que génèrent les communautés, elle peut largement être appliquée aux gouvernements.  Ainsi, il n'est pas possible d'analyser la circulation, le commerce et le trafic illicite des ALPC sans prendre en compte les dynamiques qui existent derrière la demande.  </a:t>
            </a:r>
          </a:p>
        </p:txBody>
      </p:sp>
    </p:spTree>
    <p:extLst>
      <p:ext uri="{BB962C8B-B14F-4D97-AF65-F5344CB8AC3E}">
        <p14:creationId xmlns:p14="http://schemas.microsoft.com/office/powerpoint/2010/main" xmlns="" val="221733943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hyperprotec.com/images/kalashnikov-marui-ak47-electrique.jpg"/>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rot="2840924">
            <a:off x="6032175" y="2452465"/>
            <a:ext cx="3073654" cy="1550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descr="http://www.hyperprotec.com/images/kalashnikov-marui-ak47-electrique.jpg"/>
          <p:cNvPicPr>
            <a:picLocks noChangeAspect="1" noChangeArrowheads="1"/>
          </p:cNvPicPr>
          <p:nvPr/>
        </p:nvPicPr>
        <p:blipFill>
          <a:blip r:embed="rId4" r:link="rId3" cstate="print">
            <a:extLst>
              <a:ext uri="{28A0092B-C50C-407E-A947-70E740481C1C}">
                <a14:useLocalDpi xmlns:a14="http://schemas.microsoft.com/office/drawing/2010/main" xmlns="" val="0"/>
              </a:ext>
            </a:extLst>
          </a:blip>
          <a:srcRect/>
          <a:stretch>
            <a:fillRect/>
          </a:stretch>
        </p:blipFill>
        <p:spPr bwMode="auto">
          <a:xfrm rot="5400000" flipV="1">
            <a:off x="-419097" y="4006367"/>
            <a:ext cx="2457289" cy="90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re 1"/>
          <p:cNvSpPr>
            <a:spLocks noGrp="1"/>
          </p:cNvSpPr>
          <p:nvPr>
            <p:ph type="title" idx="4294967295"/>
          </p:nvPr>
        </p:nvSpPr>
        <p:spPr>
          <a:xfrm>
            <a:off x="734888" y="228865"/>
            <a:ext cx="8229600" cy="684419"/>
          </a:xfrm>
        </p:spPr>
        <p:txBody>
          <a:bodyPr>
            <a:normAutofit fontScale="90000"/>
          </a:bodyPr>
          <a:lstStyle/>
          <a:p>
            <a:r>
              <a:rPr lang="fr-FR" dirty="0" smtClean="0"/>
              <a:t>III. FACTEURS DE LA DEMANDE</a:t>
            </a:r>
            <a:endParaRPr lang="fr-FR" dirty="0"/>
          </a:p>
        </p:txBody>
      </p:sp>
      <p:sp>
        <p:nvSpPr>
          <p:cNvPr id="3" name="ZoneTexte 2"/>
          <p:cNvSpPr txBox="1"/>
          <p:nvPr/>
        </p:nvSpPr>
        <p:spPr>
          <a:xfrm>
            <a:off x="683568" y="1129308"/>
            <a:ext cx="7992888" cy="3477875"/>
          </a:xfrm>
          <a:prstGeom prst="rect">
            <a:avLst/>
          </a:prstGeom>
          <a:noFill/>
        </p:spPr>
        <p:txBody>
          <a:bodyPr wrap="square" rtlCol="0">
            <a:spAutoFit/>
          </a:bodyPr>
          <a:lstStyle/>
          <a:p>
            <a:r>
              <a:rPr lang="fr-FR" sz="2800" dirty="0"/>
              <a:t>En résumé, la demande en ALPC dépend de trois aspects :</a:t>
            </a:r>
          </a:p>
          <a:p>
            <a:r>
              <a:rPr lang="fr-FR" sz="2800" dirty="0"/>
              <a:t> </a:t>
            </a:r>
          </a:p>
          <a:p>
            <a:pPr marL="571500" lvl="0" indent="-571500">
              <a:buFont typeface="Wingdings" panose="05000000000000000000" pitchFamily="2" charset="2"/>
              <a:buChar char="ü"/>
            </a:pPr>
            <a:r>
              <a:rPr lang="fr-FR" sz="3600" dirty="0"/>
              <a:t>Préférences (motifs)</a:t>
            </a:r>
          </a:p>
          <a:p>
            <a:pPr marL="571500" lvl="0" indent="-571500">
              <a:buFont typeface="Wingdings" panose="05000000000000000000" pitchFamily="2" charset="2"/>
              <a:buChar char="ü"/>
            </a:pPr>
            <a:r>
              <a:rPr lang="fr-FR" sz="3600" dirty="0"/>
              <a:t>Prix (relatif)</a:t>
            </a:r>
          </a:p>
          <a:p>
            <a:pPr marL="571500" lvl="0" indent="-571500">
              <a:buFont typeface="Wingdings" panose="05000000000000000000" pitchFamily="2" charset="2"/>
              <a:buChar char="ü"/>
            </a:pPr>
            <a:r>
              <a:rPr lang="fr-FR" sz="3600" dirty="0"/>
              <a:t>Ressources (disponibles) </a:t>
            </a:r>
          </a:p>
          <a:p>
            <a:pPr algn="just"/>
            <a:endParaRPr lang="fr-FR" sz="2800" dirty="0"/>
          </a:p>
        </p:txBody>
      </p:sp>
    </p:spTree>
    <p:extLst>
      <p:ext uri="{BB962C8B-B14F-4D97-AF65-F5344CB8AC3E}">
        <p14:creationId xmlns:p14="http://schemas.microsoft.com/office/powerpoint/2010/main" xmlns="" val="75335869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24056" y="49188"/>
            <a:ext cx="8229600" cy="563223"/>
          </a:xfrm>
          <a:prstGeom prst="rect">
            <a:avLst/>
          </a:prstGeom>
        </p:spPr>
        <p:txBody>
          <a:bodyPr vert="horz" anchor="ctr">
            <a:normAutofit fontScale="9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r-FR" dirty="0" smtClean="0"/>
              <a:t>CONCLUSION</a:t>
            </a:r>
            <a:endParaRPr lang="fr-FR" dirty="0"/>
          </a:p>
        </p:txBody>
      </p:sp>
      <p:graphicFrame>
        <p:nvGraphicFramePr>
          <p:cNvPr id="4" name="Object 2"/>
          <p:cNvGraphicFramePr>
            <a:graphicFrameLocks noChangeAspect="1"/>
          </p:cNvGraphicFramePr>
          <p:nvPr>
            <p:extLst>
              <p:ext uri="{D42A27DB-BD31-4B8C-83A1-F6EECF244321}">
                <p14:modId xmlns:p14="http://schemas.microsoft.com/office/powerpoint/2010/main" xmlns="" val="160385484"/>
              </p:ext>
            </p:extLst>
          </p:nvPr>
        </p:nvGraphicFramePr>
        <p:xfrm>
          <a:off x="424057" y="775688"/>
          <a:ext cx="4514864" cy="2916554"/>
        </p:xfrm>
        <a:graphic>
          <a:graphicData uri="http://schemas.openxmlformats.org/presentationml/2006/ole">
            <p:oleObj spid="_x0000_s18438" name="Slide" r:id="rId3" imgW="4572000" imgH="3429000" progId="PowerPoint.Slide.8">
              <p:embed/>
            </p:oleObj>
          </a:graphicData>
        </a:graphic>
      </p:graphicFrame>
      <p:pic>
        <p:nvPicPr>
          <p:cNvPr id="5" name="Picture 1068" descr="fir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8337" y="612411"/>
            <a:ext cx="4205080" cy="2980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4056" y="3428964"/>
            <a:ext cx="6308184" cy="25930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6" descr="cap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32240" y="3575495"/>
            <a:ext cx="2411760" cy="2299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878826"/>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57200" y="228865"/>
            <a:ext cx="8229600" cy="952500"/>
          </a:xfrm>
        </p:spPr>
        <p:txBody>
          <a:bodyPr>
            <a:normAutofit/>
          </a:bodyPr>
          <a:lstStyle/>
          <a:p>
            <a:pPr algn="ctr"/>
            <a:r>
              <a:rPr lang="fr-FR" sz="5400" dirty="0" smtClean="0"/>
              <a:t>PLAN</a:t>
            </a:r>
            <a:endParaRPr lang="fr-FR" sz="5400" dirty="0"/>
          </a:p>
        </p:txBody>
      </p:sp>
      <p:grpSp>
        <p:nvGrpSpPr>
          <p:cNvPr id="7" name="Groupe 6"/>
          <p:cNvGrpSpPr/>
          <p:nvPr/>
        </p:nvGrpSpPr>
        <p:grpSpPr>
          <a:xfrm>
            <a:off x="467544" y="1191892"/>
            <a:ext cx="8280920" cy="801512"/>
            <a:chOff x="179512" y="2051424"/>
            <a:chExt cx="8806990" cy="801512"/>
          </a:xfrm>
        </p:grpSpPr>
        <p:grpSp>
          <p:nvGrpSpPr>
            <p:cNvPr id="8" name="Groupe 7"/>
            <p:cNvGrpSpPr/>
            <p:nvPr/>
          </p:nvGrpSpPr>
          <p:grpSpPr>
            <a:xfrm>
              <a:off x="179512" y="2085507"/>
              <a:ext cx="8806990" cy="767429"/>
              <a:chOff x="418686" y="1449239"/>
              <a:chExt cx="8471186" cy="720000"/>
            </a:xfrm>
          </p:grpSpPr>
          <p:sp>
            <p:nvSpPr>
              <p:cNvPr id="10" name="Rectangle à coins arrondis 9"/>
              <p:cNvSpPr/>
              <p:nvPr/>
            </p:nvSpPr>
            <p:spPr>
              <a:xfrm>
                <a:off x="501856" y="1449239"/>
                <a:ext cx="8388016" cy="720000"/>
              </a:xfrm>
              <a:prstGeom prst="roundRect">
                <a:avLst>
                  <a:gd name="adj" fmla="val 26948"/>
                </a:avLst>
              </a:prstGeom>
              <a:solidFill>
                <a:srgbClr val="47CF3D"/>
              </a:solidFill>
              <a:ln>
                <a:solidFill>
                  <a:srgbClr val="0000FF"/>
                </a:solidFill>
              </a:ln>
              <a:effectLst>
                <a:reflection blurRad="6350" stA="50000" endPos="1000" dir="5400000" sy="-100000" algn="bl" rotWithShape="0"/>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            </a:t>
                </a:r>
              </a:p>
              <a:p>
                <a:pPr algn="ctr"/>
                <a:r>
                  <a:rPr lang="fr-FR" sz="3600" b="1" dirty="0" smtClean="0">
                    <a:solidFill>
                      <a:schemeClr val="tx1"/>
                    </a:solidFill>
                    <a:latin typeface="Times New Roman" pitchFamily="18" charset="0"/>
                    <a:cs typeface="Times New Roman" pitchFamily="18" charset="0"/>
                  </a:rPr>
                  <a:t>DEFINITIONS</a:t>
                </a:r>
                <a:endParaRPr lang="fr-FR" sz="3200" b="1" dirty="0" smtClean="0">
                  <a:solidFill>
                    <a:schemeClr val="tx1"/>
                  </a:solidFill>
                  <a:latin typeface="Times New Roman" pitchFamily="18" charset="0"/>
                  <a:cs typeface="Times New Roman" pitchFamily="18" charset="0"/>
                </a:endParaRPr>
              </a:p>
              <a:p>
                <a:pPr algn="ctr"/>
                <a:endParaRPr lang="fr-FR" sz="2400" b="1" dirty="0">
                  <a:solidFill>
                    <a:schemeClr val="tx1"/>
                  </a:solidFill>
                </a:endParaRPr>
              </a:p>
            </p:txBody>
          </p:sp>
          <p:sp>
            <p:nvSpPr>
              <p:cNvPr id="11" name="Forme libre 10"/>
              <p:cNvSpPr/>
              <p:nvPr/>
            </p:nvSpPr>
            <p:spPr>
              <a:xfrm>
                <a:off x="438981" y="2021946"/>
                <a:ext cx="101107" cy="113287"/>
              </a:xfrm>
              <a:custGeom>
                <a:avLst/>
                <a:gdLst>
                  <a:gd name="connsiteX0" fmla="*/ 90488 w 95250"/>
                  <a:gd name="connsiteY0" fmla="*/ 0 h 142875"/>
                  <a:gd name="connsiteX1" fmla="*/ 95250 w 95250"/>
                  <a:gd name="connsiteY1" fmla="*/ 142875 h 142875"/>
                  <a:gd name="connsiteX2" fmla="*/ 38100 w 95250"/>
                  <a:gd name="connsiteY2" fmla="*/ 128587 h 142875"/>
                  <a:gd name="connsiteX3" fmla="*/ 4763 w 95250"/>
                  <a:gd name="connsiteY3" fmla="*/ 104775 h 142875"/>
                  <a:gd name="connsiteX4" fmla="*/ 0 w 95250"/>
                  <a:gd name="connsiteY4" fmla="*/ 52387 h 142875"/>
                  <a:gd name="connsiteX5" fmla="*/ 33338 w 95250"/>
                  <a:gd name="connsiteY5" fmla="*/ 14287 h 142875"/>
                  <a:gd name="connsiteX6" fmla="*/ 90488 w 95250"/>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90488" y="0"/>
                    </a:moveTo>
                    <a:lnTo>
                      <a:pt x="95250" y="142875"/>
                    </a:lnTo>
                    <a:lnTo>
                      <a:pt x="38100" y="128587"/>
                    </a:lnTo>
                    <a:lnTo>
                      <a:pt x="4763" y="104775"/>
                    </a:lnTo>
                    <a:lnTo>
                      <a:pt x="0" y="52387"/>
                    </a:lnTo>
                    <a:lnTo>
                      <a:pt x="33338" y="14287"/>
                    </a:lnTo>
                    <a:lnTo>
                      <a:pt x="90488" y="0"/>
                    </a:lnTo>
                    <a:close/>
                  </a:path>
                </a:pathLst>
              </a:custGeom>
              <a:solidFill>
                <a:srgbClr val="0000FF"/>
              </a:solidFill>
              <a:ln>
                <a:solidFill>
                  <a:schemeClr val="bg1">
                    <a:lumMod val="75000"/>
                  </a:schemeClr>
                </a:solidFill>
              </a:ln>
              <a:scene3d>
                <a:camera prst="orthographicFront"/>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418686" y="1595233"/>
                <a:ext cx="1774442" cy="479580"/>
              </a:xfrm>
              <a:custGeom>
                <a:avLst/>
                <a:gdLst>
                  <a:gd name="connsiteX0" fmla="*/ 4762 w 2781300"/>
                  <a:gd name="connsiteY0" fmla="*/ 604838 h 604838"/>
                  <a:gd name="connsiteX1" fmla="*/ 0 w 2781300"/>
                  <a:gd name="connsiteY1" fmla="*/ 95250 h 604838"/>
                  <a:gd name="connsiteX2" fmla="*/ 14287 w 2781300"/>
                  <a:gd name="connsiteY2" fmla="*/ 47625 h 604838"/>
                  <a:gd name="connsiteX3" fmla="*/ 47625 w 2781300"/>
                  <a:gd name="connsiteY3" fmla="*/ 23813 h 604838"/>
                  <a:gd name="connsiteX4" fmla="*/ 90487 w 2781300"/>
                  <a:gd name="connsiteY4" fmla="*/ 9525 h 604838"/>
                  <a:gd name="connsiteX5" fmla="*/ 128587 w 2781300"/>
                  <a:gd name="connsiteY5" fmla="*/ 0 h 604838"/>
                  <a:gd name="connsiteX6" fmla="*/ 2490787 w 2781300"/>
                  <a:gd name="connsiteY6" fmla="*/ 4763 h 604838"/>
                  <a:gd name="connsiteX7" fmla="*/ 2781300 w 2781300"/>
                  <a:gd name="connsiteY7" fmla="*/ 261938 h 604838"/>
                  <a:gd name="connsiteX8" fmla="*/ 2505075 w 2781300"/>
                  <a:gd name="connsiteY8" fmla="*/ 528638 h 604838"/>
                  <a:gd name="connsiteX9" fmla="*/ 119062 w 2781300"/>
                  <a:gd name="connsiteY9" fmla="*/ 533400 h 604838"/>
                  <a:gd name="connsiteX10" fmla="*/ 76200 w 2781300"/>
                  <a:gd name="connsiteY10" fmla="*/ 533400 h 604838"/>
                  <a:gd name="connsiteX11" fmla="*/ 57150 w 2781300"/>
                  <a:gd name="connsiteY11" fmla="*/ 547688 h 604838"/>
                  <a:gd name="connsiteX12" fmla="*/ 4762 w 2781300"/>
                  <a:gd name="connsiteY12" fmla="*/ 604838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1300" h="604838">
                    <a:moveTo>
                      <a:pt x="4762" y="604838"/>
                    </a:moveTo>
                    <a:cubicBezTo>
                      <a:pt x="3175" y="434975"/>
                      <a:pt x="1587" y="265113"/>
                      <a:pt x="0" y="95250"/>
                    </a:cubicBezTo>
                    <a:lnTo>
                      <a:pt x="14287" y="47625"/>
                    </a:lnTo>
                    <a:lnTo>
                      <a:pt x="47625" y="23813"/>
                    </a:lnTo>
                    <a:lnTo>
                      <a:pt x="90487" y="9525"/>
                    </a:lnTo>
                    <a:lnTo>
                      <a:pt x="128587" y="0"/>
                    </a:lnTo>
                    <a:lnTo>
                      <a:pt x="2490787" y="4763"/>
                    </a:lnTo>
                    <a:lnTo>
                      <a:pt x="2781300" y="261938"/>
                    </a:lnTo>
                    <a:lnTo>
                      <a:pt x="2505075" y="528638"/>
                    </a:lnTo>
                    <a:lnTo>
                      <a:pt x="119062" y="533400"/>
                    </a:lnTo>
                    <a:lnTo>
                      <a:pt x="76200" y="533400"/>
                    </a:lnTo>
                    <a:lnTo>
                      <a:pt x="57150" y="547688"/>
                    </a:lnTo>
                    <a:lnTo>
                      <a:pt x="4762" y="604838"/>
                    </a:lnTo>
                    <a:close/>
                  </a:path>
                </a:pathLst>
              </a:custGeom>
              <a:solidFill>
                <a:srgbClr val="0000FF"/>
              </a:solidFill>
              <a:ln>
                <a:solidFill>
                  <a:schemeClr val="bg1">
                    <a:lumMod val="85000"/>
                  </a:schemeClr>
                </a:solidFill>
              </a:ln>
              <a:effectLst>
                <a:outerShdw blurRad="50800" dist="38100" dir="2700000" algn="tl" rotWithShape="0">
                  <a:prstClr val="black">
                    <a:alpha val="40000"/>
                  </a:prstClr>
                </a:outerShd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a:p>
            </p:txBody>
          </p:sp>
          <p:sp>
            <p:nvSpPr>
              <p:cNvPr id="13" name="Rectangle 12"/>
              <p:cNvSpPr/>
              <p:nvPr/>
            </p:nvSpPr>
            <p:spPr>
              <a:xfrm>
                <a:off x="1058981" y="1628990"/>
                <a:ext cx="972000" cy="339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4000" b="1" kern="0" cap="all" dirty="0" smtClean="0">
                    <a:ln w="9000" cmpd="sng">
                      <a:solidFill>
                        <a:schemeClr val="bg1"/>
                      </a:solidFill>
                      <a:prstDash val="solid"/>
                    </a:ln>
                    <a:solidFill>
                      <a:schemeClr val="bg1"/>
                    </a:solidFill>
                    <a:effectLst>
                      <a:reflection blurRad="12700" stA="28000" endPos="45000" dist="1000" dir="5400000" sy="-100000" algn="bl" rotWithShape="0"/>
                    </a:effectLst>
                    <a:latin typeface="Arial Narrow" pitchFamily="34" charset="0"/>
                    <a:cs typeface="Arial" pitchFamily="34" charset="0"/>
                  </a:rPr>
                  <a:t>   I.</a:t>
                </a:r>
                <a:endParaRPr lang="fr-FR" sz="4000" b="1" cap="all" dirty="0">
                  <a:ln w="9000" cmpd="sng">
                    <a:solidFill>
                      <a:schemeClr val="bg1"/>
                    </a:solidFill>
                    <a:prstDash val="solid"/>
                  </a:ln>
                  <a:solidFill>
                    <a:schemeClr val="bg1"/>
                  </a:solidFill>
                  <a:effectLst>
                    <a:reflection blurRad="12700" stA="28000" endPos="45000" dist="1000" dir="5400000" sy="-100000" algn="bl" rotWithShape="0"/>
                  </a:effectLst>
                  <a:latin typeface="Arial Narrow" pitchFamily="34" charset="0"/>
                  <a:cs typeface="Arial" pitchFamily="34" charset="0"/>
                </a:endParaRPr>
              </a:p>
            </p:txBody>
          </p:sp>
          <p:sp>
            <p:nvSpPr>
              <p:cNvPr id="14" name="Ellipse 13"/>
              <p:cNvSpPr/>
              <p:nvPr/>
            </p:nvSpPr>
            <p:spPr>
              <a:xfrm>
                <a:off x="507267" y="1508865"/>
                <a:ext cx="612000" cy="612000"/>
              </a:xfrm>
              <a:prstGeom prst="ellipse">
                <a:avLst/>
              </a:prstGeom>
              <a:solidFill>
                <a:schemeClr val="bg1">
                  <a:lumMod val="85000"/>
                </a:schemeClr>
              </a:solidFill>
              <a:ln>
                <a:solidFill>
                  <a:srgbClr val="0000FF"/>
                </a:solidFill>
              </a:ln>
              <a:scene3d>
                <a:camera prst="orthographicFront"/>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 name="Image 8"/>
            <p:cNvPicPr/>
            <p:nvPr/>
          </p:nvPicPr>
          <p:blipFill>
            <a:blip r:embed="rId2" cstate="print"/>
            <a:srcRect/>
            <a:stretch>
              <a:fillRect/>
            </a:stretch>
          </p:blipFill>
          <p:spPr bwMode="auto">
            <a:xfrm>
              <a:off x="286733" y="2051424"/>
              <a:ext cx="540851" cy="729491"/>
            </a:xfrm>
            <a:prstGeom prst="ellipse">
              <a:avLst/>
            </a:prstGeom>
            <a:ln>
              <a:noFill/>
            </a:ln>
            <a:effectLst>
              <a:softEdge rad="112500"/>
            </a:effectLst>
          </p:spPr>
        </p:pic>
      </p:grpSp>
      <p:grpSp>
        <p:nvGrpSpPr>
          <p:cNvPr id="15" name="Groupe 14"/>
          <p:cNvGrpSpPr/>
          <p:nvPr/>
        </p:nvGrpSpPr>
        <p:grpSpPr>
          <a:xfrm>
            <a:off x="467544" y="2546277"/>
            <a:ext cx="8280919" cy="887287"/>
            <a:chOff x="163183" y="3189785"/>
            <a:chExt cx="8823319" cy="887287"/>
          </a:xfrm>
        </p:grpSpPr>
        <p:grpSp>
          <p:nvGrpSpPr>
            <p:cNvPr id="16" name="Groupe 11"/>
            <p:cNvGrpSpPr/>
            <p:nvPr/>
          </p:nvGrpSpPr>
          <p:grpSpPr>
            <a:xfrm>
              <a:off x="163183" y="3189785"/>
              <a:ext cx="8823319" cy="887287"/>
              <a:chOff x="-267353" y="1281952"/>
              <a:chExt cx="9961795" cy="887287"/>
            </a:xfrm>
          </p:grpSpPr>
          <p:sp>
            <p:nvSpPr>
              <p:cNvPr id="18" name="Rectangle à coins arrondis 17"/>
              <p:cNvSpPr/>
              <p:nvPr/>
            </p:nvSpPr>
            <p:spPr>
              <a:xfrm>
                <a:off x="-167619" y="1449239"/>
                <a:ext cx="9862061" cy="720000"/>
              </a:xfrm>
              <a:prstGeom prst="roundRect">
                <a:avLst>
                  <a:gd name="adj" fmla="val 26948"/>
                </a:avLst>
              </a:prstGeom>
              <a:solidFill>
                <a:srgbClr val="FFFF00"/>
              </a:solidFill>
              <a:ln>
                <a:solidFill>
                  <a:srgbClr val="0000FF"/>
                </a:solidFill>
              </a:ln>
              <a:effectLst>
                <a:reflection blurRad="6350" stA="50000" endPos="1000" dir="5400000" sy="-100000" algn="bl" rotWithShape="0"/>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                  </a:t>
                </a:r>
                <a:r>
                  <a:rPr lang="fr-FR" sz="3200" b="1" dirty="0" smtClean="0">
                    <a:solidFill>
                      <a:schemeClr val="tx1"/>
                    </a:solidFill>
                    <a:latin typeface="Times New Roman" pitchFamily="18" charset="0"/>
                    <a:cs typeface="Times New Roman" pitchFamily="18" charset="0"/>
                  </a:rPr>
                  <a:t>FACTEURS DE L’OFFRE</a:t>
                </a:r>
                <a:endParaRPr lang="fr-FR" sz="3200" b="1" dirty="0">
                  <a:solidFill>
                    <a:schemeClr val="tx1"/>
                  </a:solidFill>
                </a:endParaRPr>
              </a:p>
            </p:txBody>
          </p:sp>
          <p:sp>
            <p:nvSpPr>
              <p:cNvPr id="19" name="Forme libre 18"/>
              <p:cNvSpPr/>
              <p:nvPr/>
            </p:nvSpPr>
            <p:spPr>
              <a:xfrm>
                <a:off x="438981" y="2021946"/>
                <a:ext cx="101107" cy="113287"/>
              </a:xfrm>
              <a:custGeom>
                <a:avLst/>
                <a:gdLst>
                  <a:gd name="connsiteX0" fmla="*/ 90488 w 95250"/>
                  <a:gd name="connsiteY0" fmla="*/ 0 h 142875"/>
                  <a:gd name="connsiteX1" fmla="*/ 95250 w 95250"/>
                  <a:gd name="connsiteY1" fmla="*/ 142875 h 142875"/>
                  <a:gd name="connsiteX2" fmla="*/ 38100 w 95250"/>
                  <a:gd name="connsiteY2" fmla="*/ 128587 h 142875"/>
                  <a:gd name="connsiteX3" fmla="*/ 4763 w 95250"/>
                  <a:gd name="connsiteY3" fmla="*/ 104775 h 142875"/>
                  <a:gd name="connsiteX4" fmla="*/ 0 w 95250"/>
                  <a:gd name="connsiteY4" fmla="*/ 52387 h 142875"/>
                  <a:gd name="connsiteX5" fmla="*/ 33338 w 95250"/>
                  <a:gd name="connsiteY5" fmla="*/ 14287 h 142875"/>
                  <a:gd name="connsiteX6" fmla="*/ 90488 w 95250"/>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90488" y="0"/>
                    </a:moveTo>
                    <a:lnTo>
                      <a:pt x="95250" y="142875"/>
                    </a:lnTo>
                    <a:lnTo>
                      <a:pt x="38100" y="128587"/>
                    </a:lnTo>
                    <a:lnTo>
                      <a:pt x="4763" y="104775"/>
                    </a:lnTo>
                    <a:lnTo>
                      <a:pt x="0" y="52387"/>
                    </a:lnTo>
                    <a:lnTo>
                      <a:pt x="33338" y="14287"/>
                    </a:lnTo>
                    <a:lnTo>
                      <a:pt x="90488" y="0"/>
                    </a:lnTo>
                    <a:close/>
                  </a:path>
                </a:pathLst>
              </a:custGeom>
              <a:solidFill>
                <a:srgbClr val="0000FF"/>
              </a:solidFill>
              <a:ln>
                <a:solidFill>
                  <a:schemeClr val="bg1">
                    <a:lumMod val="75000"/>
                  </a:schemeClr>
                </a:solidFill>
              </a:ln>
              <a:scene3d>
                <a:camera prst="orthographicFront"/>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267353" y="1526867"/>
                <a:ext cx="1774442" cy="565948"/>
              </a:xfrm>
              <a:custGeom>
                <a:avLst/>
                <a:gdLst>
                  <a:gd name="connsiteX0" fmla="*/ 4762 w 2781300"/>
                  <a:gd name="connsiteY0" fmla="*/ 604838 h 604838"/>
                  <a:gd name="connsiteX1" fmla="*/ 0 w 2781300"/>
                  <a:gd name="connsiteY1" fmla="*/ 95250 h 604838"/>
                  <a:gd name="connsiteX2" fmla="*/ 14287 w 2781300"/>
                  <a:gd name="connsiteY2" fmla="*/ 47625 h 604838"/>
                  <a:gd name="connsiteX3" fmla="*/ 47625 w 2781300"/>
                  <a:gd name="connsiteY3" fmla="*/ 23813 h 604838"/>
                  <a:gd name="connsiteX4" fmla="*/ 90487 w 2781300"/>
                  <a:gd name="connsiteY4" fmla="*/ 9525 h 604838"/>
                  <a:gd name="connsiteX5" fmla="*/ 128587 w 2781300"/>
                  <a:gd name="connsiteY5" fmla="*/ 0 h 604838"/>
                  <a:gd name="connsiteX6" fmla="*/ 2490787 w 2781300"/>
                  <a:gd name="connsiteY6" fmla="*/ 4763 h 604838"/>
                  <a:gd name="connsiteX7" fmla="*/ 2781300 w 2781300"/>
                  <a:gd name="connsiteY7" fmla="*/ 261938 h 604838"/>
                  <a:gd name="connsiteX8" fmla="*/ 2505075 w 2781300"/>
                  <a:gd name="connsiteY8" fmla="*/ 528638 h 604838"/>
                  <a:gd name="connsiteX9" fmla="*/ 119062 w 2781300"/>
                  <a:gd name="connsiteY9" fmla="*/ 533400 h 604838"/>
                  <a:gd name="connsiteX10" fmla="*/ 76200 w 2781300"/>
                  <a:gd name="connsiteY10" fmla="*/ 533400 h 604838"/>
                  <a:gd name="connsiteX11" fmla="*/ 57150 w 2781300"/>
                  <a:gd name="connsiteY11" fmla="*/ 547688 h 604838"/>
                  <a:gd name="connsiteX12" fmla="*/ 4762 w 2781300"/>
                  <a:gd name="connsiteY12" fmla="*/ 604838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1300" h="604838">
                    <a:moveTo>
                      <a:pt x="4762" y="604838"/>
                    </a:moveTo>
                    <a:cubicBezTo>
                      <a:pt x="3175" y="434975"/>
                      <a:pt x="1587" y="265113"/>
                      <a:pt x="0" y="95250"/>
                    </a:cubicBezTo>
                    <a:lnTo>
                      <a:pt x="14287" y="47625"/>
                    </a:lnTo>
                    <a:lnTo>
                      <a:pt x="47625" y="23813"/>
                    </a:lnTo>
                    <a:lnTo>
                      <a:pt x="90487" y="9525"/>
                    </a:lnTo>
                    <a:lnTo>
                      <a:pt x="128587" y="0"/>
                    </a:lnTo>
                    <a:lnTo>
                      <a:pt x="2490787" y="4763"/>
                    </a:lnTo>
                    <a:lnTo>
                      <a:pt x="2781300" y="261938"/>
                    </a:lnTo>
                    <a:lnTo>
                      <a:pt x="2505075" y="528638"/>
                    </a:lnTo>
                    <a:lnTo>
                      <a:pt x="119062" y="533400"/>
                    </a:lnTo>
                    <a:lnTo>
                      <a:pt x="76200" y="533400"/>
                    </a:lnTo>
                    <a:lnTo>
                      <a:pt x="57150" y="547688"/>
                    </a:lnTo>
                    <a:lnTo>
                      <a:pt x="4762" y="604838"/>
                    </a:lnTo>
                    <a:close/>
                  </a:path>
                </a:pathLst>
              </a:custGeom>
              <a:solidFill>
                <a:srgbClr val="0000FF"/>
              </a:solidFill>
              <a:ln>
                <a:solidFill>
                  <a:schemeClr val="bg1">
                    <a:lumMod val="85000"/>
                  </a:schemeClr>
                </a:solidFill>
              </a:ln>
              <a:effectLst>
                <a:outerShdw blurRad="50800" dist="38100" dir="2700000" algn="tl" rotWithShape="0">
                  <a:prstClr val="black">
                    <a:alpha val="40000"/>
                  </a:prstClr>
                </a:outerShd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a:p>
            </p:txBody>
          </p:sp>
          <p:sp>
            <p:nvSpPr>
              <p:cNvPr id="21" name="Rectangle 20"/>
              <p:cNvSpPr/>
              <p:nvPr/>
            </p:nvSpPr>
            <p:spPr>
              <a:xfrm>
                <a:off x="797092" y="1281952"/>
                <a:ext cx="972000" cy="339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4000" b="1" kern="0" cap="all" dirty="0" smtClean="0">
                    <a:ln w="9000" cmpd="sng">
                      <a:solidFill>
                        <a:schemeClr val="bg1"/>
                      </a:solidFill>
                      <a:prstDash val="solid"/>
                    </a:ln>
                    <a:solidFill>
                      <a:schemeClr val="bg1"/>
                    </a:solidFill>
                    <a:effectLst>
                      <a:reflection blurRad="12700" stA="28000" endPos="45000" dist="1000" dir="5400000" sy="-100000" algn="bl" rotWithShape="0"/>
                    </a:effectLst>
                    <a:latin typeface="Arial Narrow" pitchFamily="34" charset="0"/>
                    <a:cs typeface="Arial" pitchFamily="34" charset="0"/>
                  </a:rPr>
                  <a:t>   II.</a:t>
                </a:r>
                <a:endParaRPr lang="fr-FR" sz="4000" b="1" cap="all" dirty="0">
                  <a:ln w="9000" cmpd="sng">
                    <a:solidFill>
                      <a:schemeClr val="bg1"/>
                    </a:solidFill>
                    <a:prstDash val="solid"/>
                  </a:ln>
                  <a:solidFill>
                    <a:schemeClr val="bg1"/>
                  </a:solidFill>
                  <a:effectLst>
                    <a:reflection blurRad="12700" stA="28000" endPos="45000" dist="1000" dir="5400000" sy="-100000" algn="bl" rotWithShape="0"/>
                  </a:effectLst>
                  <a:latin typeface="Arial Narrow" pitchFamily="34" charset="0"/>
                  <a:cs typeface="Arial" pitchFamily="34" charset="0"/>
                </a:endParaRPr>
              </a:p>
            </p:txBody>
          </p:sp>
          <p:sp>
            <p:nvSpPr>
              <p:cNvPr id="22" name="Ellipse 21"/>
              <p:cNvSpPr/>
              <p:nvPr/>
            </p:nvSpPr>
            <p:spPr>
              <a:xfrm>
                <a:off x="-5021" y="1449239"/>
                <a:ext cx="653010" cy="671626"/>
              </a:xfrm>
              <a:prstGeom prst="ellipse">
                <a:avLst/>
              </a:prstGeom>
              <a:solidFill>
                <a:schemeClr val="bg1">
                  <a:lumMod val="85000"/>
                </a:schemeClr>
              </a:solidFill>
              <a:ln>
                <a:solidFill>
                  <a:srgbClr val="0000FF"/>
                </a:solidFill>
              </a:ln>
              <a:scene3d>
                <a:camera prst="orthographicFront"/>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7" name="Picture 4"/>
            <p:cNvPicPr>
              <a:picLocks noChangeAspect="1" noChangeArrowheads="1"/>
            </p:cNvPicPr>
            <p:nvPr/>
          </p:nvPicPr>
          <p:blipFill>
            <a:blip r:embed="rId3" cstate="print">
              <a:lum bright="6000" contrast="24000"/>
            </a:blip>
            <a:srcRect/>
            <a:stretch>
              <a:fillRect/>
            </a:stretch>
          </p:blipFill>
          <p:spPr>
            <a:xfrm>
              <a:off x="288293" y="3341174"/>
              <a:ext cx="785320" cy="670226"/>
            </a:xfrm>
            <a:prstGeom prst="ellipse">
              <a:avLst/>
            </a:prstGeom>
            <a:ln>
              <a:noFill/>
            </a:ln>
            <a:effectLst>
              <a:softEdge rad="112500"/>
            </a:effectLst>
          </p:spPr>
        </p:pic>
      </p:grpSp>
      <p:grpSp>
        <p:nvGrpSpPr>
          <p:cNvPr id="23" name="Groupe 22"/>
          <p:cNvGrpSpPr/>
          <p:nvPr/>
        </p:nvGrpSpPr>
        <p:grpSpPr>
          <a:xfrm>
            <a:off x="467543" y="4009708"/>
            <a:ext cx="8280921" cy="720000"/>
            <a:chOff x="179512" y="4653216"/>
            <a:chExt cx="8734982" cy="720000"/>
          </a:xfrm>
        </p:grpSpPr>
        <p:grpSp>
          <p:nvGrpSpPr>
            <p:cNvPr id="24" name="Groupe 17"/>
            <p:cNvGrpSpPr/>
            <p:nvPr/>
          </p:nvGrpSpPr>
          <p:grpSpPr>
            <a:xfrm>
              <a:off x="179512" y="4653216"/>
              <a:ext cx="8734982" cy="720000"/>
              <a:chOff x="418686" y="1449239"/>
              <a:chExt cx="8471186" cy="720000"/>
            </a:xfrm>
          </p:grpSpPr>
          <p:sp>
            <p:nvSpPr>
              <p:cNvPr id="26" name="Rectangle à coins arrondis 25"/>
              <p:cNvSpPr/>
              <p:nvPr/>
            </p:nvSpPr>
            <p:spPr>
              <a:xfrm>
                <a:off x="501856" y="1449239"/>
                <a:ext cx="8388016" cy="720000"/>
              </a:xfrm>
              <a:prstGeom prst="roundRect">
                <a:avLst>
                  <a:gd name="adj" fmla="val 26948"/>
                </a:avLst>
              </a:prstGeom>
              <a:solidFill>
                <a:srgbClr val="FF0000"/>
              </a:solidFill>
              <a:ln>
                <a:solidFill>
                  <a:srgbClr val="0000FF"/>
                </a:solidFill>
              </a:ln>
              <a:effectLst>
                <a:reflection blurRad="6350" stA="50000" endPos="1000" dir="5400000" sy="-100000" algn="bl" rotWithShape="0"/>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solidFill>
                  </a:rPr>
                  <a:t>                           </a:t>
                </a:r>
                <a:r>
                  <a:rPr lang="fr-FR" sz="3200" b="1" dirty="0" smtClean="0">
                    <a:solidFill>
                      <a:schemeClr val="bg1"/>
                    </a:solidFill>
                    <a:latin typeface="Times New Roman" pitchFamily="18" charset="0"/>
                    <a:cs typeface="Times New Roman" pitchFamily="18" charset="0"/>
                  </a:rPr>
                  <a:t>FACTEURS DE LA DEMANDE</a:t>
                </a:r>
                <a:endParaRPr lang="fr-FR" sz="3200" b="1" dirty="0">
                  <a:solidFill>
                    <a:schemeClr val="bg1"/>
                  </a:solidFill>
                </a:endParaRPr>
              </a:p>
            </p:txBody>
          </p:sp>
          <p:sp>
            <p:nvSpPr>
              <p:cNvPr id="27" name="Forme libre 26"/>
              <p:cNvSpPr/>
              <p:nvPr/>
            </p:nvSpPr>
            <p:spPr>
              <a:xfrm>
                <a:off x="438981" y="2021946"/>
                <a:ext cx="101107" cy="113287"/>
              </a:xfrm>
              <a:custGeom>
                <a:avLst/>
                <a:gdLst>
                  <a:gd name="connsiteX0" fmla="*/ 90488 w 95250"/>
                  <a:gd name="connsiteY0" fmla="*/ 0 h 142875"/>
                  <a:gd name="connsiteX1" fmla="*/ 95250 w 95250"/>
                  <a:gd name="connsiteY1" fmla="*/ 142875 h 142875"/>
                  <a:gd name="connsiteX2" fmla="*/ 38100 w 95250"/>
                  <a:gd name="connsiteY2" fmla="*/ 128587 h 142875"/>
                  <a:gd name="connsiteX3" fmla="*/ 4763 w 95250"/>
                  <a:gd name="connsiteY3" fmla="*/ 104775 h 142875"/>
                  <a:gd name="connsiteX4" fmla="*/ 0 w 95250"/>
                  <a:gd name="connsiteY4" fmla="*/ 52387 h 142875"/>
                  <a:gd name="connsiteX5" fmla="*/ 33338 w 95250"/>
                  <a:gd name="connsiteY5" fmla="*/ 14287 h 142875"/>
                  <a:gd name="connsiteX6" fmla="*/ 90488 w 95250"/>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90488" y="0"/>
                    </a:moveTo>
                    <a:lnTo>
                      <a:pt x="95250" y="142875"/>
                    </a:lnTo>
                    <a:lnTo>
                      <a:pt x="38100" y="128587"/>
                    </a:lnTo>
                    <a:lnTo>
                      <a:pt x="4763" y="104775"/>
                    </a:lnTo>
                    <a:lnTo>
                      <a:pt x="0" y="52387"/>
                    </a:lnTo>
                    <a:lnTo>
                      <a:pt x="33338" y="14287"/>
                    </a:lnTo>
                    <a:lnTo>
                      <a:pt x="90488" y="0"/>
                    </a:lnTo>
                    <a:close/>
                  </a:path>
                </a:pathLst>
              </a:custGeom>
              <a:solidFill>
                <a:srgbClr val="0000FF"/>
              </a:solidFill>
              <a:ln>
                <a:solidFill>
                  <a:schemeClr val="bg1">
                    <a:lumMod val="75000"/>
                  </a:schemeClr>
                </a:solidFill>
              </a:ln>
              <a:scene3d>
                <a:camera prst="orthographicFront"/>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orme libre 27"/>
              <p:cNvSpPr/>
              <p:nvPr/>
            </p:nvSpPr>
            <p:spPr>
              <a:xfrm>
                <a:off x="418686" y="1595233"/>
                <a:ext cx="1774442" cy="479580"/>
              </a:xfrm>
              <a:custGeom>
                <a:avLst/>
                <a:gdLst>
                  <a:gd name="connsiteX0" fmla="*/ 4762 w 2781300"/>
                  <a:gd name="connsiteY0" fmla="*/ 604838 h 604838"/>
                  <a:gd name="connsiteX1" fmla="*/ 0 w 2781300"/>
                  <a:gd name="connsiteY1" fmla="*/ 95250 h 604838"/>
                  <a:gd name="connsiteX2" fmla="*/ 14287 w 2781300"/>
                  <a:gd name="connsiteY2" fmla="*/ 47625 h 604838"/>
                  <a:gd name="connsiteX3" fmla="*/ 47625 w 2781300"/>
                  <a:gd name="connsiteY3" fmla="*/ 23813 h 604838"/>
                  <a:gd name="connsiteX4" fmla="*/ 90487 w 2781300"/>
                  <a:gd name="connsiteY4" fmla="*/ 9525 h 604838"/>
                  <a:gd name="connsiteX5" fmla="*/ 128587 w 2781300"/>
                  <a:gd name="connsiteY5" fmla="*/ 0 h 604838"/>
                  <a:gd name="connsiteX6" fmla="*/ 2490787 w 2781300"/>
                  <a:gd name="connsiteY6" fmla="*/ 4763 h 604838"/>
                  <a:gd name="connsiteX7" fmla="*/ 2781300 w 2781300"/>
                  <a:gd name="connsiteY7" fmla="*/ 261938 h 604838"/>
                  <a:gd name="connsiteX8" fmla="*/ 2505075 w 2781300"/>
                  <a:gd name="connsiteY8" fmla="*/ 528638 h 604838"/>
                  <a:gd name="connsiteX9" fmla="*/ 119062 w 2781300"/>
                  <a:gd name="connsiteY9" fmla="*/ 533400 h 604838"/>
                  <a:gd name="connsiteX10" fmla="*/ 76200 w 2781300"/>
                  <a:gd name="connsiteY10" fmla="*/ 533400 h 604838"/>
                  <a:gd name="connsiteX11" fmla="*/ 57150 w 2781300"/>
                  <a:gd name="connsiteY11" fmla="*/ 547688 h 604838"/>
                  <a:gd name="connsiteX12" fmla="*/ 4762 w 2781300"/>
                  <a:gd name="connsiteY12" fmla="*/ 604838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1300" h="604838">
                    <a:moveTo>
                      <a:pt x="4762" y="604838"/>
                    </a:moveTo>
                    <a:cubicBezTo>
                      <a:pt x="3175" y="434975"/>
                      <a:pt x="1587" y="265113"/>
                      <a:pt x="0" y="95250"/>
                    </a:cubicBezTo>
                    <a:lnTo>
                      <a:pt x="14287" y="47625"/>
                    </a:lnTo>
                    <a:lnTo>
                      <a:pt x="47625" y="23813"/>
                    </a:lnTo>
                    <a:lnTo>
                      <a:pt x="90487" y="9525"/>
                    </a:lnTo>
                    <a:lnTo>
                      <a:pt x="128587" y="0"/>
                    </a:lnTo>
                    <a:lnTo>
                      <a:pt x="2490787" y="4763"/>
                    </a:lnTo>
                    <a:lnTo>
                      <a:pt x="2781300" y="261938"/>
                    </a:lnTo>
                    <a:lnTo>
                      <a:pt x="2505075" y="528638"/>
                    </a:lnTo>
                    <a:lnTo>
                      <a:pt x="119062" y="533400"/>
                    </a:lnTo>
                    <a:lnTo>
                      <a:pt x="76200" y="533400"/>
                    </a:lnTo>
                    <a:lnTo>
                      <a:pt x="57150" y="547688"/>
                    </a:lnTo>
                    <a:lnTo>
                      <a:pt x="4762" y="604838"/>
                    </a:lnTo>
                    <a:close/>
                  </a:path>
                </a:pathLst>
              </a:custGeom>
              <a:solidFill>
                <a:srgbClr val="0000FF"/>
              </a:solidFill>
              <a:ln>
                <a:solidFill>
                  <a:schemeClr val="bg1">
                    <a:lumMod val="85000"/>
                  </a:schemeClr>
                </a:solidFill>
              </a:ln>
              <a:effectLst>
                <a:outerShdw blurRad="50800" dist="38100" dir="2700000" algn="tl" rotWithShape="0">
                  <a:prstClr val="black">
                    <a:alpha val="40000"/>
                  </a:prstClr>
                </a:outerShd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a:p>
            </p:txBody>
          </p:sp>
          <p:sp>
            <p:nvSpPr>
              <p:cNvPr id="29" name="Rectangle 28"/>
              <p:cNvSpPr/>
              <p:nvPr/>
            </p:nvSpPr>
            <p:spPr>
              <a:xfrm>
                <a:off x="1058981" y="1628990"/>
                <a:ext cx="972000" cy="339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4000" b="1" kern="0" cap="all" dirty="0" smtClean="0">
                    <a:ln w="9000" cmpd="sng">
                      <a:solidFill>
                        <a:schemeClr val="bg1"/>
                      </a:solidFill>
                      <a:prstDash val="solid"/>
                    </a:ln>
                    <a:solidFill>
                      <a:schemeClr val="bg1"/>
                    </a:solidFill>
                    <a:effectLst>
                      <a:reflection blurRad="12700" stA="28000" endPos="45000" dist="1000" dir="5400000" sy="-100000" algn="bl" rotWithShape="0"/>
                    </a:effectLst>
                    <a:latin typeface="Arial Narrow" pitchFamily="34" charset="0"/>
                    <a:cs typeface="Arial" pitchFamily="34" charset="0"/>
                  </a:rPr>
                  <a:t>  III.</a:t>
                </a:r>
                <a:endParaRPr lang="fr-FR" sz="4000" b="1" cap="all" dirty="0">
                  <a:ln w="9000" cmpd="sng">
                    <a:solidFill>
                      <a:schemeClr val="bg1"/>
                    </a:solidFill>
                    <a:prstDash val="solid"/>
                  </a:ln>
                  <a:solidFill>
                    <a:schemeClr val="bg1"/>
                  </a:solidFill>
                  <a:effectLst>
                    <a:reflection blurRad="12700" stA="28000" endPos="45000" dist="1000" dir="5400000" sy="-100000" algn="bl" rotWithShape="0"/>
                  </a:effectLst>
                  <a:latin typeface="Arial Narrow" pitchFamily="34" charset="0"/>
                  <a:cs typeface="Arial" pitchFamily="34" charset="0"/>
                </a:endParaRPr>
              </a:p>
            </p:txBody>
          </p:sp>
          <p:sp>
            <p:nvSpPr>
              <p:cNvPr id="30" name="Ellipse 29"/>
              <p:cNvSpPr/>
              <p:nvPr/>
            </p:nvSpPr>
            <p:spPr>
              <a:xfrm>
                <a:off x="507267" y="1508865"/>
                <a:ext cx="612000" cy="612000"/>
              </a:xfrm>
              <a:prstGeom prst="ellipse">
                <a:avLst/>
              </a:prstGeom>
              <a:solidFill>
                <a:schemeClr val="bg1">
                  <a:lumMod val="85000"/>
                </a:schemeClr>
              </a:solidFill>
              <a:ln>
                <a:solidFill>
                  <a:srgbClr val="0000FF"/>
                </a:solidFill>
              </a:ln>
              <a:scene3d>
                <a:camera prst="orthographicFront"/>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5" name="Image 24" descr="575988_483329685029868_1924479427_n.jpg"/>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bright="23000" contrast="47000"/>
                      </a14:imgEffect>
                    </a14:imgLayer>
                  </a14:imgProps>
                </a:ext>
              </a:extLst>
            </a:blip>
            <a:srcRect l="5254" t="43285" r="3790" b="5886"/>
            <a:stretch/>
          </p:blipFill>
          <p:spPr>
            <a:xfrm>
              <a:off x="362457" y="4791703"/>
              <a:ext cx="499560" cy="497555"/>
            </a:xfrm>
            <a:prstGeom prst="ellipse">
              <a:avLst/>
            </a:prstGeom>
            <a:ln>
              <a:noFill/>
            </a:ln>
            <a:effectLst>
              <a:softEdge rad="112500"/>
            </a:effectLst>
          </p:spPr>
        </p:pic>
      </p:grpSp>
    </p:spTree>
    <p:extLst>
      <p:ext uri="{BB962C8B-B14F-4D97-AF65-F5344CB8AC3E}">
        <p14:creationId xmlns:p14="http://schemas.microsoft.com/office/powerpoint/2010/main" xmlns="" val="40723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7"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24056" y="206045"/>
            <a:ext cx="8229600" cy="563223"/>
          </a:xfrm>
          <a:prstGeom prst="rect">
            <a:avLst/>
          </a:prstGeom>
        </p:spPr>
        <p:txBody>
          <a:bodyPr vert="horz" anchor="ctr">
            <a:normAutofit fontScale="9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r-FR" dirty="0" smtClean="0"/>
              <a:t>CONCLUSION</a:t>
            </a:r>
            <a:endParaRPr lang="fr-FR" dirty="0"/>
          </a:p>
        </p:txBody>
      </p:sp>
      <p:pic>
        <p:nvPicPr>
          <p:cNvPr id="8" name="Image 7" descr="https://encrypted-tbn2.gstatic.com/images?q=tbn:ANd9GcQC4hu-wqoSITSB9dbijlYrNNKZzvM9d_0uATtfeJSwv-NdwPBp"/>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198962"/>
            <a:ext cx="3124200" cy="1466850"/>
          </a:xfrm>
          <a:prstGeom prst="rect">
            <a:avLst/>
          </a:prstGeom>
          <a:noFill/>
          <a:ln>
            <a:noFill/>
          </a:ln>
        </p:spPr>
      </p:pic>
      <p:pic>
        <p:nvPicPr>
          <p:cNvPr id="9" name="Image 8" descr="http://www.grip.org/sites/grip.org/files/styles/large/public/BREVES/2013/ai.jpg?itok=i6PiX63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50636" y="3575645"/>
            <a:ext cx="3238500" cy="2162175"/>
          </a:xfrm>
          <a:prstGeom prst="rect">
            <a:avLst/>
          </a:prstGeom>
          <a:noFill/>
          <a:ln>
            <a:noFill/>
          </a:ln>
        </p:spPr>
      </p:pic>
      <p:sp>
        <p:nvSpPr>
          <p:cNvPr id="4" name="ZoneTexte 3"/>
          <p:cNvSpPr txBox="1"/>
          <p:nvPr/>
        </p:nvSpPr>
        <p:spPr>
          <a:xfrm>
            <a:off x="827584" y="779428"/>
            <a:ext cx="7610048" cy="1862048"/>
          </a:xfrm>
          <a:prstGeom prst="rect">
            <a:avLst/>
          </a:prstGeom>
          <a:noFill/>
        </p:spPr>
        <p:txBody>
          <a:bodyPr wrap="square" rtlCol="0">
            <a:spAutoFit/>
          </a:bodyPr>
          <a:lstStyle/>
          <a:p>
            <a:pPr algn="just"/>
            <a:r>
              <a:rPr lang="fr-FR" sz="2300" b="1" dirty="0">
                <a:solidFill>
                  <a:srgbClr val="FF0000"/>
                </a:solidFill>
              </a:rPr>
              <a:t>La problématique des armes </a:t>
            </a:r>
            <a:r>
              <a:rPr lang="fr-FR" sz="2300" b="1" dirty="0" smtClean="0">
                <a:solidFill>
                  <a:srgbClr val="FF0000"/>
                </a:solidFill>
              </a:rPr>
              <a:t>légères </a:t>
            </a:r>
            <a:r>
              <a:rPr lang="fr-FR" sz="2300" b="1" dirty="0">
                <a:solidFill>
                  <a:srgbClr val="FF0000"/>
                </a:solidFill>
              </a:rPr>
              <a:t>est un défi majeur pour </a:t>
            </a:r>
            <a:r>
              <a:rPr lang="fr-FR" sz="2300" b="1" dirty="0" smtClean="0">
                <a:solidFill>
                  <a:srgbClr val="FF0000"/>
                </a:solidFill>
              </a:rPr>
              <a:t>l’humanité. A cet effet, </a:t>
            </a:r>
            <a:r>
              <a:rPr lang="fr-FR" sz="2300" b="1" dirty="0">
                <a:solidFill>
                  <a:srgbClr val="FF0000"/>
                </a:solidFill>
              </a:rPr>
              <a:t>nous </a:t>
            </a:r>
            <a:r>
              <a:rPr lang="fr-FR" sz="2300" b="1" dirty="0" smtClean="0">
                <a:solidFill>
                  <a:srgbClr val="FF0000"/>
                </a:solidFill>
              </a:rPr>
              <a:t>sommes tous interpellés pour relever cet immense défi au regard des victimes directes ou collatérales et son corolaire  des milliers de pertes en vie humaine.</a:t>
            </a:r>
            <a:endParaRPr lang="fr-FR" sz="2300" b="1" dirty="0">
              <a:solidFill>
                <a:srgbClr val="FF0000"/>
              </a:solidFill>
            </a:endParaRPr>
          </a:p>
        </p:txBody>
      </p:sp>
      <p:sp>
        <p:nvSpPr>
          <p:cNvPr id="7" name="ZoneTexte 6"/>
          <p:cNvSpPr txBox="1"/>
          <p:nvPr/>
        </p:nvSpPr>
        <p:spPr>
          <a:xfrm>
            <a:off x="755576" y="2785492"/>
            <a:ext cx="7610048" cy="707886"/>
          </a:xfrm>
          <a:prstGeom prst="rect">
            <a:avLst/>
          </a:prstGeom>
          <a:solidFill>
            <a:srgbClr val="00B050"/>
          </a:solidFill>
          <a:ln>
            <a:solidFill>
              <a:srgbClr val="00B050"/>
            </a:solidFill>
          </a:ln>
        </p:spPr>
        <p:txBody>
          <a:bodyPr wrap="square" rtlCol="0">
            <a:spAutoFit/>
          </a:bodyPr>
          <a:lstStyle/>
          <a:p>
            <a:pPr algn="ctr"/>
            <a:r>
              <a:rPr lang="fr-FR" sz="2200" b="1" dirty="0" smtClean="0"/>
              <a:t>« La lutte contre les ALPC est une affaire de tous !!! »</a:t>
            </a:r>
          </a:p>
          <a:p>
            <a:pPr algn="ctr"/>
            <a:r>
              <a:rPr lang="fr-FR" dirty="0" smtClean="0"/>
              <a:t> Général COULIBALY </a:t>
            </a:r>
            <a:r>
              <a:rPr lang="fr-FR" dirty="0" err="1" smtClean="0"/>
              <a:t>Kani</a:t>
            </a:r>
            <a:r>
              <a:rPr lang="fr-FR" dirty="0" smtClean="0"/>
              <a:t> DIABATE Présidente COMNAT- MALI</a:t>
            </a:r>
            <a:endParaRPr lang="fr-FR" dirty="0"/>
          </a:p>
        </p:txBody>
      </p:sp>
    </p:spTree>
    <p:extLst>
      <p:ext uri="{BB962C8B-B14F-4D97-AF65-F5344CB8AC3E}">
        <p14:creationId xmlns:p14="http://schemas.microsoft.com/office/powerpoint/2010/main" xmlns="" val="1505123919"/>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re 1"/>
          <p:cNvSpPr txBox="1">
            <a:spLocks/>
          </p:cNvSpPr>
          <p:nvPr/>
        </p:nvSpPr>
        <p:spPr>
          <a:xfrm rot="16200000">
            <a:off x="-1564235" y="2697930"/>
            <a:ext cx="5415312" cy="952500"/>
          </a:xfrm>
          <a:prstGeom prst="rect">
            <a:avLst/>
          </a:prstGeom>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r-FR" b="0" dirty="0" smtClean="0">
                <a:ln w="18415" cmpd="sng">
                  <a:solidFill>
                    <a:srgbClr val="FFFFFF"/>
                  </a:solidFill>
                  <a:prstDash val="solid"/>
                </a:ln>
                <a:solidFill>
                  <a:srgbClr val="00B050"/>
                </a:solidFill>
                <a:effectLst>
                  <a:outerShdw blurRad="63500" dir="3600000" algn="tl" rotWithShape="0">
                    <a:srgbClr val="000000">
                      <a:alpha val="70000"/>
                    </a:srgbClr>
                  </a:outerShdw>
                </a:effectLst>
              </a:rPr>
              <a:t>QUESTIONS</a:t>
            </a:r>
            <a:r>
              <a:rPr lang="fr-FR" b="0" dirty="0" smtClean="0">
                <a:ln w="18415" cmpd="sng">
                  <a:solidFill>
                    <a:srgbClr val="002060"/>
                  </a:solidFill>
                  <a:prstDash val="solid"/>
                </a:ln>
                <a:solidFill>
                  <a:srgbClr val="00B050"/>
                </a:solidFill>
                <a:effectLst>
                  <a:reflection blurRad="6350" stA="55000" endA="300" endPos="45500" dir="5400000" sy="-100000" algn="bl" rotWithShape="0"/>
                </a:effectLst>
              </a:rPr>
              <a:t> ???</a:t>
            </a:r>
            <a:endParaRPr lang="fr-FR" b="0" dirty="0">
              <a:ln w="18415" cmpd="sng">
                <a:solidFill>
                  <a:srgbClr val="002060"/>
                </a:solidFill>
                <a:prstDash val="solid"/>
              </a:ln>
              <a:solidFill>
                <a:srgbClr val="00B050"/>
              </a:solidFill>
              <a:effectLst>
                <a:reflection blurRad="6350" stA="55000" endA="300" endPos="45500" dir="5400000" sy="-100000" algn="bl" rotWithShape="0"/>
              </a:effectLst>
            </a:endParaRPr>
          </a:p>
        </p:txBody>
      </p:sp>
      <p:sp>
        <p:nvSpPr>
          <p:cNvPr id="187" name="ZoneTexte 186"/>
          <p:cNvSpPr txBox="1"/>
          <p:nvPr/>
        </p:nvSpPr>
        <p:spPr>
          <a:xfrm>
            <a:off x="1259632" y="605848"/>
            <a:ext cx="7015062" cy="646331"/>
          </a:xfrm>
          <a:prstGeom prst="rect">
            <a:avLst/>
          </a:prstGeom>
          <a:noFill/>
        </p:spPr>
        <p:txBody>
          <a:bodyPr wrap="none" rtlCol="0">
            <a:prstTxWarp prst="textStop">
              <a:avLst/>
            </a:prstTxWarp>
            <a:spAutoFit/>
            <a:scene3d>
              <a:camera prst="orthographicFront"/>
              <a:lightRig rig="threePt" dir="t"/>
            </a:scene3d>
            <a:sp3d extrusionH="57150">
              <a:bevelT w="38100" h="38100" prst="convex"/>
            </a:sp3d>
          </a:bodyPr>
          <a:lstStyle/>
          <a:p>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MERCI DE VOTRE ATTENTION !</a:t>
            </a:r>
            <a:endParaRPr lang="fr-F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Image 9" descr="http://www.grip.org/sites/grip.org/files/styles/medium/public/NOTES_ANALYSE/2012/Photos/NA_2012-08-17_FR_J-SENIORA.jpg?itok=0-46M7Oa"/>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1431659"/>
            <a:ext cx="4827662" cy="4018129"/>
          </a:xfrm>
          <a:prstGeom prst="rect">
            <a:avLst/>
          </a:prstGeom>
          <a:noFill/>
          <a:ln>
            <a:noFill/>
          </a:ln>
        </p:spPr>
      </p:pic>
      <p:pic>
        <p:nvPicPr>
          <p:cNvPr id="11" name="Image 10" descr="https://encrypted-tbn1.gstatic.com/images?q=tbn:ANd9GcS8jWoF79a-y3EIVimnb44NscT6IA5Ujr7IUsykb_aK44gFabM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1368222"/>
            <a:ext cx="2343150" cy="1647825"/>
          </a:xfrm>
          <a:prstGeom prst="rect">
            <a:avLst/>
          </a:prstGeom>
          <a:noFill/>
          <a:ln>
            <a:noFill/>
          </a:ln>
        </p:spPr>
      </p:pic>
      <p:pic>
        <p:nvPicPr>
          <p:cNvPr id="12" name="Image 11"/>
          <p:cNvPicPr/>
          <p:nvPr/>
        </p:nvPicPr>
        <p:blipFill>
          <a:blip r:embed="rId4" cstate="print"/>
          <a:srcRect/>
          <a:stretch>
            <a:fillRect/>
          </a:stretch>
        </p:blipFill>
        <p:spPr bwMode="auto">
          <a:xfrm>
            <a:off x="1416235" y="3145532"/>
            <a:ext cx="2330563" cy="2043349"/>
          </a:xfrm>
          <a:prstGeom prst="rect">
            <a:avLst/>
          </a:prstGeom>
          <a:noFill/>
          <a:ln w="9525">
            <a:noFill/>
            <a:miter lim="800000"/>
            <a:headEnd/>
            <a:tailEnd/>
          </a:ln>
        </p:spPr>
      </p:pic>
    </p:spTree>
    <p:extLst>
      <p:ext uri="{BB962C8B-B14F-4D97-AF65-F5344CB8AC3E}">
        <p14:creationId xmlns:p14="http://schemas.microsoft.com/office/powerpoint/2010/main" xmlns="" val="276431468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afterEffect">
                                  <p:stCondLst>
                                    <p:cond delay="0"/>
                                  </p:stCondLst>
                                  <p:childTnLst>
                                    <p:anim calcmode="lin" valueType="num">
                                      <p:cBhvr>
                                        <p:cTn id="6" dur="4500"/>
                                        <p:tgtEl>
                                          <p:spTgt spid="187"/>
                                        </p:tgtEl>
                                        <p:attrNameLst>
                                          <p:attrName>ppt_w</p:attrName>
                                        </p:attrNameLst>
                                      </p:cBhvr>
                                      <p:tavLst>
                                        <p:tav tm="0">
                                          <p:val>
                                            <p:strVal val="ppt_w"/>
                                          </p:val>
                                        </p:tav>
                                        <p:tav tm="100000">
                                          <p:val>
                                            <p:fltVal val="0"/>
                                          </p:val>
                                        </p:tav>
                                      </p:tavLst>
                                    </p:anim>
                                    <p:anim calcmode="lin" valueType="num">
                                      <p:cBhvr>
                                        <p:cTn id="7" dur="4500"/>
                                        <p:tgtEl>
                                          <p:spTgt spid="187"/>
                                        </p:tgtEl>
                                        <p:attrNameLst>
                                          <p:attrName>ppt_h</p:attrName>
                                        </p:attrNameLst>
                                      </p:cBhvr>
                                      <p:tavLst>
                                        <p:tav tm="0">
                                          <p:val>
                                            <p:strVal val="ppt_h"/>
                                          </p:val>
                                        </p:tav>
                                        <p:tav tm="100000">
                                          <p:val>
                                            <p:fltVal val="0"/>
                                          </p:val>
                                        </p:tav>
                                      </p:tavLst>
                                    </p:anim>
                                    <p:anim calcmode="lin" valueType="num">
                                      <p:cBhvr>
                                        <p:cTn id="8" dur="4500"/>
                                        <p:tgtEl>
                                          <p:spTgt spid="187"/>
                                        </p:tgtEl>
                                        <p:attrNameLst>
                                          <p:attrName>style.rotation</p:attrName>
                                        </p:attrNameLst>
                                      </p:cBhvr>
                                      <p:tavLst>
                                        <p:tav tm="0">
                                          <p:val>
                                            <p:fltVal val="0"/>
                                          </p:val>
                                        </p:tav>
                                        <p:tav tm="100000">
                                          <p:val>
                                            <p:fltVal val="90"/>
                                          </p:val>
                                        </p:tav>
                                      </p:tavLst>
                                    </p:anim>
                                    <p:animEffect transition="out" filter="fade">
                                      <p:cBhvr>
                                        <p:cTn id="9" dur="4500"/>
                                        <p:tgtEl>
                                          <p:spTgt spid="187"/>
                                        </p:tgtEl>
                                      </p:cBhvr>
                                    </p:animEffect>
                                    <p:set>
                                      <p:cBhvr>
                                        <p:cTn id="10" dur="1" fill="hold">
                                          <p:stCondLst>
                                            <p:cond delay="4499"/>
                                          </p:stCondLst>
                                        </p:cTn>
                                        <p:tgtEl>
                                          <p:spTgt spid="187"/>
                                        </p:tgtEl>
                                        <p:attrNameLst>
                                          <p:attrName>style.visibility</p:attrName>
                                        </p:attrNameLst>
                                      </p:cBhvr>
                                      <p:to>
                                        <p:strVal val="hidden"/>
                                      </p:to>
                                    </p:set>
                                  </p:childTnLst>
                                </p:cTn>
                              </p:par>
                            </p:childTnLst>
                          </p:cTn>
                        </p:par>
                        <p:par>
                          <p:cTn id="11" fill="hold">
                            <p:stCondLst>
                              <p:cond delay="4500"/>
                            </p:stCondLst>
                            <p:childTnLst>
                              <p:par>
                                <p:cTn id="12" presetID="45" presetClass="entr" presetSubtype="0" fill="hold" grpId="0" nodeType="afterEffect">
                                  <p:stCondLst>
                                    <p:cond delay="0"/>
                                  </p:stCondLst>
                                  <p:childTnLst>
                                    <p:set>
                                      <p:cBhvr>
                                        <p:cTn id="13" dur="1" fill="hold">
                                          <p:stCondLst>
                                            <p:cond delay="0"/>
                                          </p:stCondLst>
                                        </p:cTn>
                                        <p:tgtEl>
                                          <p:spTgt spid="186"/>
                                        </p:tgtEl>
                                        <p:attrNameLst>
                                          <p:attrName>style.visibility</p:attrName>
                                        </p:attrNameLst>
                                      </p:cBhvr>
                                      <p:to>
                                        <p:strVal val="visible"/>
                                      </p:to>
                                    </p:set>
                                    <p:animEffect transition="in" filter="fade">
                                      <p:cBhvr>
                                        <p:cTn id="14" dur="1750"/>
                                        <p:tgtEl>
                                          <p:spTgt spid="186"/>
                                        </p:tgtEl>
                                      </p:cBhvr>
                                    </p:animEffect>
                                    <p:anim calcmode="lin" valueType="num">
                                      <p:cBhvr>
                                        <p:cTn id="15" dur="1750" fill="hold"/>
                                        <p:tgtEl>
                                          <p:spTgt spid="186"/>
                                        </p:tgtEl>
                                        <p:attrNameLst>
                                          <p:attrName>ppt_w</p:attrName>
                                        </p:attrNameLst>
                                      </p:cBhvr>
                                      <p:tavLst>
                                        <p:tav tm="0" fmla="#ppt_w*sin(2.5*pi*$)">
                                          <p:val>
                                            <p:fltVal val="0"/>
                                          </p:val>
                                        </p:tav>
                                        <p:tav tm="100000">
                                          <p:val>
                                            <p:fltVal val="1"/>
                                          </p:val>
                                        </p:tav>
                                      </p:tavLst>
                                    </p:anim>
                                    <p:anim calcmode="lin" valueType="num">
                                      <p:cBhvr>
                                        <p:cTn id="16" dur="1750" fill="hold"/>
                                        <p:tgtEl>
                                          <p:spTgt spid="1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34888" y="121196"/>
            <a:ext cx="8229600" cy="612411"/>
          </a:xfrm>
        </p:spPr>
        <p:txBody>
          <a:bodyPr>
            <a:normAutofit fontScale="90000"/>
          </a:bodyPr>
          <a:lstStyle/>
          <a:p>
            <a:r>
              <a:rPr lang="fr-FR" dirty="0" smtClean="0"/>
              <a:t>I. DEFINITIONS</a:t>
            </a:r>
            <a:endParaRPr lang="fr-FR" dirty="0"/>
          </a:p>
        </p:txBody>
      </p:sp>
      <p:sp>
        <p:nvSpPr>
          <p:cNvPr id="3" name="ZoneTexte 2"/>
          <p:cNvSpPr txBox="1"/>
          <p:nvPr/>
        </p:nvSpPr>
        <p:spPr>
          <a:xfrm>
            <a:off x="431032" y="1489348"/>
            <a:ext cx="8712968" cy="2585323"/>
          </a:xfrm>
          <a:prstGeom prst="rect">
            <a:avLst/>
          </a:prstGeom>
          <a:noFill/>
        </p:spPr>
        <p:txBody>
          <a:bodyPr wrap="square" rtlCol="0">
            <a:spAutoFit/>
          </a:bodyPr>
          <a:lstStyle/>
          <a:p>
            <a:pPr marL="285750" indent="-285750">
              <a:buFont typeface="Wingdings" panose="05000000000000000000" pitchFamily="2" charset="2"/>
              <a:buChar char="Ø"/>
            </a:pPr>
            <a:r>
              <a:rPr lang="fr-FR" sz="2400" dirty="0" smtClean="0">
                <a:solidFill>
                  <a:srgbClr val="FF0000"/>
                </a:solidFill>
              </a:rPr>
              <a:t>ARMES DE DESTRUCTION MASSIVE </a:t>
            </a:r>
          </a:p>
          <a:p>
            <a:r>
              <a:rPr lang="fr-FR" sz="2400" dirty="0" smtClean="0"/>
              <a:t>(armes: nucléaires, biologique et chimiques) </a:t>
            </a:r>
            <a:r>
              <a:rPr lang="fr-FR" dirty="0" smtClean="0"/>
              <a:t>large spectre</a:t>
            </a:r>
          </a:p>
          <a:p>
            <a:endParaRPr lang="fr-FR" dirty="0"/>
          </a:p>
          <a:p>
            <a:pPr marL="285750" indent="-285750">
              <a:buFont typeface="Wingdings" panose="05000000000000000000" pitchFamily="2" charset="2"/>
              <a:buChar char="Ø"/>
            </a:pPr>
            <a:r>
              <a:rPr lang="fr-FR" sz="2400" b="1" dirty="0" smtClean="0">
                <a:solidFill>
                  <a:schemeClr val="accent3"/>
                </a:solidFill>
              </a:rPr>
              <a:t>ARMES CLASSIQUES</a:t>
            </a:r>
          </a:p>
          <a:p>
            <a:pPr marL="285750" indent="-285750">
              <a:buFont typeface="Arial" panose="020B0604020202020204" pitchFamily="34" charset="0"/>
              <a:buChar char="•"/>
            </a:pPr>
            <a:r>
              <a:rPr lang="fr-FR" sz="2400" dirty="0" smtClean="0"/>
              <a:t>Armes classiques principales (chars, avions, navires…)</a:t>
            </a:r>
          </a:p>
          <a:p>
            <a:pPr marL="285750" indent="-285750">
              <a:buFont typeface="Arial" panose="020B0604020202020204" pitchFamily="34" charset="0"/>
              <a:buChar char="•"/>
            </a:pPr>
            <a:r>
              <a:rPr lang="fr-FR" sz="2400" dirty="0" smtClean="0"/>
              <a:t>Armes légères</a:t>
            </a:r>
          </a:p>
          <a:p>
            <a:pPr marL="285750" indent="-285750">
              <a:buFont typeface="Arial" panose="020B0604020202020204" pitchFamily="34" charset="0"/>
              <a:buChar char="•"/>
            </a:pPr>
            <a:r>
              <a:rPr lang="fr-FR" sz="2400" dirty="0" smtClean="0"/>
              <a:t>Armes de petit calibre</a:t>
            </a:r>
            <a:endParaRPr lang="fr-FR" sz="2400" dirty="0"/>
          </a:p>
        </p:txBody>
      </p:sp>
    </p:spTree>
    <p:extLst>
      <p:ext uri="{BB962C8B-B14F-4D97-AF65-F5344CB8AC3E}">
        <p14:creationId xmlns:p14="http://schemas.microsoft.com/office/powerpoint/2010/main" xmlns="" val="346354122"/>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34888" y="121196"/>
            <a:ext cx="8229600" cy="612411"/>
          </a:xfrm>
        </p:spPr>
        <p:txBody>
          <a:bodyPr>
            <a:normAutofit fontScale="90000"/>
          </a:bodyPr>
          <a:lstStyle/>
          <a:p>
            <a:r>
              <a:rPr lang="fr-FR" dirty="0" smtClean="0"/>
              <a:t>I. DEFINITIONS</a:t>
            </a:r>
            <a:endParaRPr lang="fr-FR" dirty="0"/>
          </a:p>
        </p:txBody>
      </p:sp>
      <p:sp>
        <p:nvSpPr>
          <p:cNvPr id="4" name="Espace réservé du contenu 2"/>
          <p:cNvSpPr txBox="1">
            <a:spLocks/>
          </p:cNvSpPr>
          <p:nvPr/>
        </p:nvSpPr>
        <p:spPr>
          <a:xfrm>
            <a:off x="391008" y="697260"/>
            <a:ext cx="8784976" cy="4824536"/>
          </a:xfrm>
          <a:prstGeom prst="rect">
            <a:avLst/>
          </a:prstGeom>
        </p:spPr>
        <p:txBody>
          <a:bodyP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fr-CA" sz="2400" dirty="0" smtClean="0"/>
          </a:p>
          <a:p>
            <a:r>
              <a:rPr lang="fr-CA" sz="2400" b="1" u="sng" dirty="0" smtClean="0">
                <a:solidFill>
                  <a:schemeClr val="accent3"/>
                </a:solidFill>
              </a:rPr>
              <a:t>ARMES LEGERES </a:t>
            </a:r>
            <a:r>
              <a:rPr lang="fr-CA" sz="2400" b="1" dirty="0" smtClean="0"/>
              <a:t>: </a:t>
            </a:r>
            <a:r>
              <a:rPr lang="fr-CA" sz="2400" dirty="0" smtClean="0"/>
              <a:t>les armes portables destinées à être utilisées par plusieurs  personnes travaillant en équipe et comprenant notamment :</a:t>
            </a:r>
          </a:p>
          <a:p>
            <a:r>
              <a:rPr lang="fr-CA" sz="2400" dirty="0" smtClean="0"/>
              <a:t>- les mitrailleuses lourdes ;</a:t>
            </a:r>
          </a:p>
          <a:p>
            <a:r>
              <a:rPr lang="fr-CA" sz="2400" dirty="0" smtClean="0"/>
              <a:t>- les lance-grenades portatifs, amovibles ou montés ;</a:t>
            </a:r>
          </a:p>
          <a:p>
            <a:r>
              <a:rPr lang="fr-CA" sz="2400" dirty="0" smtClean="0"/>
              <a:t>- les canons antiaériens portatifs ;</a:t>
            </a:r>
          </a:p>
          <a:p>
            <a:r>
              <a:rPr lang="fr-CA" sz="2400" dirty="0" smtClean="0"/>
              <a:t>- les canons antichars portatifs, fusils sans recul ;</a:t>
            </a:r>
          </a:p>
          <a:p>
            <a:r>
              <a:rPr lang="fr-CA" sz="2400" dirty="0" smtClean="0"/>
              <a:t>- les lance-missiles et lance-roquettes antichars portatifs ;</a:t>
            </a:r>
          </a:p>
          <a:p>
            <a:r>
              <a:rPr lang="fr-CA" sz="2400" dirty="0" smtClean="0"/>
              <a:t>- les lance-missiles aériens portatifs ;</a:t>
            </a:r>
          </a:p>
          <a:p>
            <a:r>
              <a:rPr lang="fr-CA" sz="2400" dirty="0" smtClean="0"/>
              <a:t>- les mortiers de calibre inférieur à 100 millimètres,</a:t>
            </a:r>
          </a:p>
          <a:p>
            <a:endParaRPr lang="fr-CA" sz="1400" dirty="0" smtClean="0"/>
          </a:p>
          <a:p>
            <a:pPr>
              <a:buFont typeface="Wingdings 3"/>
              <a:buNone/>
            </a:pPr>
            <a:endParaRPr lang="fr-CA" sz="1400" dirty="0" smtClean="0"/>
          </a:p>
        </p:txBody>
      </p:sp>
    </p:spTree>
    <p:extLst>
      <p:ext uri="{BB962C8B-B14F-4D97-AF65-F5344CB8AC3E}">
        <p14:creationId xmlns:p14="http://schemas.microsoft.com/office/powerpoint/2010/main" xmlns="" val="2929001462"/>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34888" y="121196"/>
            <a:ext cx="8229600" cy="612411"/>
          </a:xfrm>
        </p:spPr>
        <p:txBody>
          <a:bodyPr>
            <a:normAutofit fontScale="90000"/>
          </a:bodyPr>
          <a:lstStyle/>
          <a:p>
            <a:r>
              <a:rPr lang="fr-FR" dirty="0" smtClean="0"/>
              <a:t>I. DEFINITIONS</a:t>
            </a:r>
            <a:endParaRPr lang="fr-FR" dirty="0"/>
          </a:p>
        </p:txBody>
      </p:sp>
      <p:sp>
        <p:nvSpPr>
          <p:cNvPr id="4" name="Espace réservé du contenu 2"/>
          <p:cNvSpPr txBox="1">
            <a:spLocks/>
          </p:cNvSpPr>
          <p:nvPr/>
        </p:nvSpPr>
        <p:spPr>
          <a:xfrm>
            <a:off x="391008" y="697260"/>
            <a:ext cx="8784976" cy="4824536"/>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fr-CA" sz="2400" dirty="0" smtClean="0"/>
          </a:p>
          <a:p>
            <a:r>
              <a:rPr lang="fr-CA" sz="2400" b="1" u="sng" dirty="0" smtClean="0">
                <a:solidFill>
                  <a:schemeClr val="accent3"/>
                </a:solidFill>
              </a:rPr>
              <a:t>ARMES LEGERES </a:t>
            </a:r>
            <a:r>
              <a:rPr lang="fr-CA" sz="2400" b="1" dirty="0" smtClean="0"/>
              <a:t>:</a:t>
            </a:r>
            <a:endParaRPr lang="fr-CA" sz="1400" dirty="0" smtClean="0"/>
          </a:p>
          <a:p>
            <a:pPr>
              <a:buFont typeface="Wingdings 3"/>
              <a:buNone/>
            </a:pPr>
            <a:endParaRPr lang="fr-CA" sz="1400" dirty="0" smtClean="0"/>
          </a:p>
        </p:txBody>
      </p:sp>
      <p:pic>
        <p:nvPicPr>
          <p:cNvPr id="5" name="Image 4" descr="https://encrypted-tbn3.gstatic.com/images?q=tbn:ANd9GcTIMLQihuaZZjVbH5uz9xtUwCP7xROTBJ10ZOzhDCbmW2UUHlc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321192"/>
            <a:ext cx="5076056" cy="3344424"/>
          </a:xfrm>
          <a:prstGeom prst="rect">
            <a:avLst/>
          </a:prstGeom>
          <a:noFill/>
          <a:ln>
            <a:noFill/>
          </a:ln>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1008" y="2589707"/>
            <a:ext cx="3946525" cy="313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rgbClr val="000000"/>
                </a:solidFill>
                <a:miter lim="800000"/>
                <a:headEnd/>
                <a:tailEnd/>
              </a14:hiddenLine>
            </a:ext>
          </a:extLst>
        </p:spPr>
      </p:pic>
      <p:pic>
        <p:nvPicPr>
          <p:cNvPr id="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80384" y="4369668"/>
            <a:ext cx="4456112" cy="110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5227329"/>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 DEFINITIONS</a:t>
            </a:r>
            <a:endParaRPr lang="fr-FR" dirty="0"/>
          </a:p>
        </p:txBody>
      </p:sp>
      <p:sp>
        <p:nvSpPr>
          <p:cNvPr id="2" name="Rectangle 1"/>
          <p:cNvSpPr/>
          <p:nvPr/>
        </p:nvSpPr>
        <p:spPr>
          <a:xfrm>
            <a:off x="395536" y="595343"/>
            <a:ext cx="9001000" cy="4524315"/>
          </a:xfrm>
          <a:prstGeom prst="rect">
            <a:avLst/>
          </a:prstGeom>
        </p:spPr>
        <p:txBody>
          <a:bodyPr wrap="square">
            <a:spAutoFit/>
          </a:bodyPr>
          <a:lstStyle/>
          <a:p>
            <a:r>
              <a:rPr lang="fr-CA" sz="2400" b="1" dirty="0">
                <a:solidFill>
                  <a:schemeClr val="accent3"/>
                </a:solidFill>
              </a:rPr>
              <a:t>ARMES DE PETIT CALIBRE </a:t>
            </a:r>
            <a:r>
              <a:rPr lang="fr-CA" sz="2400" b="1" dirty="0"/>
              <a:t>: </a:t>
            </a:r>
          </a:p>
          <a:p>
            <a:r>
              <a:rPr lang="fr-CA" sz="2400" dirty="0"/>
              <a:t>les armes destinées à être utilisées par une personne et comprenant notamment :</a:t>
            </a:r>
          </a:p>
          <a:p>
            <a:r>
              <a:rPr lang="fr-CA" sz="2400" dirty="0"/>
              <a:t>- les armes à feu et toute autre arme ou dispositif de destruction </a:t>
            </a:r>
            <a:r>
              <a:rPr lang="fr-CA" sz="2400" dirty="0" smtClean="0"/>
              <a:t>tel que </a:t>
            </a:r>
            <a:r>
              <a:rPr lang="fr-CA" sz="2400" dirty="0"/>
              <a:t>bombe explosive, bombe incendiaire ou bombe à gaz, </a:t>
            </a:r>
            <a:r>
              <a:rPr lang="fr-CA" sz="2400" dirty="0" smtClean="0"/>
              <a:t>grenade, lance </a:t>
            </a:r>
            <a:r>
              <a:rPr lang="fr-CA" sz="2400" dirty="0"/>
              <a:t>roquette, missile, système de missile ou mine ;</a:t>
            </a:r>
          </a:p>
          <a:p>
            <a:r>
              <a:rPr lang="fr-CA" sz="2400" dirty="0"/>
              <a:t>- les revolvers et les pistolets à chargement automatique ;</a:t>
            </a:r>
          </a:p>
          <a:p>
            <a:r>
              <a:rPr lang="fr-CA" sz="2400" dirty="0"/>
              <a:t>- les fusils et les carabines ;</a:t>
            </a:r>
          </a:p>
          <a:p>
            <a:r>
              <a:rPr lang="fr-CA" sz="2400" dirty="0"/>
              <a:t>- les mitraillettes ;</a:t>
            </a:r>
          </a:p>
          <a:p>
            <a:r>
              <a:rPr lang="fr-CA" sz="2400" dirty="0"/>
              <a:t>- les fusils d’assaut ;</a:t>
            </a:r>
          </a:p>
          <a:p>
            <a:r>
              <a:rPr lang="fr-CA" sz="2400" dirty="0"/>
              <a:t>- les mitrailleuses légères ;</a:t>
            </a:r>
          </a:p>
        </p:txBody>
      </p:sp>
    </p:spTree>
    <p:extLst>
      <p:ext uri="{BB962C8B-B14F-4D97-AF65-F5344CB8AC3E}">
        <p14:creationId xmlns:p14="http://schemas.microsoft.com/office/powerpoint/2010/main" xmlns="" val="365344722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 DEFINITIONS</a:t>
            </a:r>
            <a:endParaRPr lang="fr-FR" dirty="0"/>
          </a:p>
        </p:txBody>
      </p:sp>
      <p:sp>
        <p:nvSpPr>
          <p:cNvPr id="2" name="Rectangle 1"/>
          <p:cNvSpPr/>
          <p:nvPr/>
        </p:nvSpPr>
        <p:spPr>
          <a:xfrm>
            <a:off x="395536" y="595343"/>
            <a:ext cx="9001000" cy="461665"/>
          </a:xfrm>
          <a:prstGeom prst="rect">
            <a:avLst/>
          </a:prstGeom>
        </p:spPr>
        <p:txBody>
          <a:bodyPr wrap="square">
            <a:spAutoFit/>
          </a:bodyPr>
          <a:lstStyle/>
          <a:p>
            <a:r>
              <a:rPr lang="fr-CA" sz="2400" b="1" dirty="0">
                <a:solidFill>
                  <a:schemeClr val="accent3"/>
                </a:solidFill>
              </a:rPr>
              <a:t>ARMES DE PETIT CALIBRE </a:t>
            </a:r>
            <a:r>
              <a:rPr lang="fr-CA" sz="2400" b="1" dirty="0"/>
              <a:t>: </a:t>
            </a:r>
          </a:p>
        </p:txBody>
      </p:sp>
      <p:pic>
        <p:nvPicPr>
          <p:cNvPr id="5" name="Image 4" descr="https://encrypted-tbn0.gstatic.com/images?q=tbn:ANd9GcQsLcjdxeVheoYmBBTt2m8ma4lqPiTxgwbmDBsI9dWX85-2PW5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9281" y="1042164"/>
            <a:ext cx="2619375" cy="1743075"/>
          </a:xfrm>
          <a:prstGeom prst="rect">
            <a:avLst/>
          </a:prstGeom>
          <a:noFill/>
          <a:ln>
            <a:noFill/>
          </a:ln>
        </p:spPr>
      </p:pic>
      <p:pic>
        <p:nvPicPr>
          <p:cNvPr id="7" name="Image 6" descr="http://www.lenouvelliste.ch/multimedia/images/img_traitees/2013/06/162012145_news624.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768" y="2800083"/>
            <a:ext cx="5760720" cy="2686050"/>
          </a:xfrm>
          <a:prstGeom prst="rect">
            <a:avLst/>
          </a:prstGeom>
          <a:noFill/>
          <a:ln>
            <a:noFill/>
          </a:ln>
        </p:spPr>
      </p:pic>
      <p:pic>
        <p:nvPicPr>
          <p:cNvPr id="8" name="Picture 13" descr="SOLDAT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588" y="84319"/>
            <a:ext cx="2411412"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SOLDAT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2632" y="1298805"/>
            <a:ext cx="1835388" cy="988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3" descr="SOLDAT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20244" y="1777192"/>
            <a:ext cx="1329976" cy="71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descr="SOLDAT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5594" y="2785239"/>
            <a:ext cx="1148526" cy="61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SOLDAT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7250" y="3001516"/>
            <a:ext cx="1148526" cy="61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3" descr="SOLDAT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6725" y="4457052"/>
            <a:ext cx="809174" cy="43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9661" y="3547231"/>
            <a:ext cx="1577923" cy="2273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8340321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573980" y="2071688"/>
            <a:ext cx="8318500" cy="3071812"/>
          </a:xfrm>
          <a:prstGeom prst="rect">
            <a:avLst/>
          </a:prstGeom>
          <a:solidFill>
            <a:schemeClr val="accent5">
              <a:lumMod val="20000"/>
              <a:lumOff val="80000"/>
            </a:schemeClr>
          </a:solidFill>
        </p:spPr>
        <p:txBody>
          <a:bodyPr rtlCol="0">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42950" indent="-742950" algn="just">
              <a:buFontTx/>
              <a:buChar char="-"/>
              <a:defRPr/>
            </a:pPr>
            <a:r>
              <a:rPr lang="fr-FR" sz="2800" b="1" dirty="0" smtClean="0">
                <a:effectLst>
                  <a:outerShdw blurRad="38100" dist="38100" dir="2700000" algn="tl">
                    <a:srgbClr val="000000">
                      <a:alpha val="43137"/>
                    </a:srgbClr>
                  </a:outerShdw>
                </a:effectLst>
              </a:rPr>
              <a:t>Maniabilité (pas besoin de grande expertise pour les APC);</a:t>
            </a:r>
          </a:p>
          <a:p>
            <a:pPr marL="742950" indent="-742950" algn="just">
              <a:buFontTx/>
              <a:buChar char="-"/>
              <a:defRPr/>
            </a:pPr>
            <a:r>
              <a:rPr lang="fr-FR" sz="2800" b="1" dirty="0" smtClean="0">
                <a:effectLst>
                  <a:outerShdw blurRad="38100" dist="38100" dir="2700000" algn="tl">
                    <a:srgbClr val="000000">
                      <a:alpha val="43137"/>
                    </a:srgbClr>
                  </a:outerShdw>
                </a:effectLst>
              </a:rPr>
              <a:t>Transport et camouflage faciles;</a:t>
            </a:r>
          </a:p>
          <a:p>
            <a:pPr marL="742950" indent="-742950" algn="just">
              <a:buFontTx/>
              <a:buChar char="-"/>
              <a:defRPr/>
            </a:pPr>
            <a:r>
              <a:rPr lang="fr-FR" sz="2800" b="1" dirty="0" smtClean="0">
                <a:effectLst>
                  <a:outerShdw blurRad="38100" dist="38100" dir="2700000" algn="tl">
                    <a:srgbClr val="000000">
                      <a:alpha val="43137"/>
                    </a:srgbClr>
                  </a:outerShdw>
                </a:effectLst>
              </a:rPr>
              <a:t>Durée de Vie très longue;</a:t>
            </a:r>
          </a:p>
          <a:p>
            <a:pPr marL="742950" indent="-742950" algn="just">
              <a:buFontTx/>
              <a:buChar char="-"/>
              <a:defRPr/>
            </a:pPr>
            <a:r>
              <a:rPr lang="fr-FR" sz="2800" b="1" dirty="0" smtClean="0">
                <a:effectLst>
                  <a:outerShdw blurRad="38100" dist="38100" dir="2700000" algn="tl">
                    <a:srgbClr val="000000">
                      <a:alpha val="43137"/>
                    </a:srgbClr>
                  </a:outerShdw>
                </a:effectLst>
              </a:rPr>
              <a:t>Très dangereuses;</a:t>
            </a:r>
          </a:p>
          <a:p>
            <a:pPr marL="742950" indent="-742950" algn="just">
              <a:buFontTx/>
              <a:buChar char="-"/>
              <a:defRPr/>
            </a:pPr>
            <a:r>
              <a:rPr lang="fr-FR" sz="2800" b="1" dirty="0" smtClean="0">
                <a:effectLst>
                  <a:outerShdw blurRad="38100" dist="38100" dir="2700000" algn="tl">
                    <a:srgbClr val="000000">
                      <a:alpha val="43137"/>
                    </a:srgbClr>
                  </a:outerShdw>
                </a:effectLst>
              </a:rPr>
              <a:t>Facilement accessibles.</a:t>
            </a:r>
          </a:p>
        </p:txBody>
      </p:sp>
      <p:sp>
        <p:nvSpPr>
          <p:cNvPr id="5" name="Titre 1"/>
          <p:cNvSpPr txBox="1">
            <a:spLocks/>
          </p:cNvSpPr>
          <p:nvPr/>
        </p:nvSpPr>
        <p:spPr>
          <a:xfrm>
            <a:off x="1065360" y="1247014"/>
            <a:ext cx="6840760" cy="571500"/>
          </a:xfrm>
          <a:prstGeom prst="rect">
            <a:avLst/>
          </a:prstGeom>
          <a:solidFill>
            <a:schemeClr val="accent2">
              <a:lumMod val="40000"/>
              <a:lumOff val="60000"/>
            </a:schemeClr>
          </a:solidFill>
        </p:spPr>
        <p:txBody>
          <a:bodyPr rtlCol="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fr-FR" sz="3200" dirty="0" smtClean="0">
                <a:effectLst>
                  <a:outerShdw blurRad="38100" dist="38100" dir="2700000" algn="tl">
                    <a:srgbClr val="000000">
                      <a:alpha val="43137"/>
                    </a:srgbClr>
                  </a:outerShdw>
                </a:effectLst>
              </a:rPr>
              <a:t>    CARACTERISTIQUES DES A</a:t>
            </a:r>
            <a:r>
              <a:rPr lang="fr-FR" sz="3200" dirty="0" smtClean="0">
                <a:solidFill>
                  <a:schemeClr val="bg1"/>
                </a:solidFill>
                <a:effectLst>
                  <a:outerShdw blurRad="38100" dist="38100" dir="2700000" algn="tl">
                    <a:srgbClr val="000000">
                      <a:alpha val="43137"/>
                    </a:srgbClr>
                  </a:outerShdw>
                </a:effectLst>
              </a:rPr>
              <a:t>L</a:t>
            </a:r>
            <a:r>
              <a:rPr lang="fr-FR" sz="3200" dirty="0" smtClean="0">
                <a:effectLst>
                  <a:outerShdw blurRad="38100" dist="38100" dir="2700000" algn="tl">
                    <a:srgbClr val="000000">
                      <a:alpha val="43137"/>
                    </a:srgbClr>
                  </a:outerShdw>
                </a:effectLst>
              </a:rPr>
              <a:t>PC</a:t>
            </a:r>
          </a:p>
        </p:txBody>
      </p:sp>
      <p:sp>
        <p:nvSpPr>
          <p:cNvPr id="6" name="Titre 1"/>
          <p:cNvSpPr txBox="1">
            <a:spLocks/>
          </p:cNvSpPr>
          <p:nvPr/>
        </p:nvSpPr>
        <p:spPr>
          <a:xfrm>
            <a:off x="734888" y="121196"/>
            <a:ext cx="8229600" cy="612411"/>
          </a:xfrm>
          <a:prstGeom prst="rect">
            <a:avLst/>
          </a:prstGeom>
        </p:spPr>
        <p:txBody>
          <a:bodyPr vert="horz"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dirty="0" smtClean="0"/>
              <a:t>I. DEFINITIONS</a:t>
            </a:r>
            <a:endParaRPr lang="fr-FR" dirty="0"/>
          </a:p>
        </p:txBody>
      </p:sp>
    </p:spTree>
    <p:extLst>
      <p:ext uri="{BB962C8B-B14F-4D97-AF65-F5344CB8AC3E}">
        <p14:creationId xmlns:p14="http://schemas.microsoft.com/office/powerpoint/2010/main" xmlns="" val="292738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anim calcmode="lin" valueType="num">
                                      <p:cBhvr>
                                        <p:cTn id="8" dur="500" fill="hold"/>
                                        <p:tgtEl>
                                          <p:spTgt spid="4">
                                            <p:bg/>
                                          </p:spTgt>
                                        </p:tgtEl>
                                        <p:attrNameLst>
                                          <p:attrName>ppt_x</p:attrName>
                                        </p:attrNameLst>
                                      </p:cBhvr>
                                      <p:tavLst>
                                        <p:tav tm="0">
                                          <p:val>
                                            <p:strVal val="#ppt_x"/>
                                          </p:val>
                                        </p:tav>
                                        <p:tav tm="100000">
                                          <p:val>
                                            <p:strVal val="#ppt_x"/>
                                          </p:val>
                                        </p:tav>
                                      </p:tavLst>
                                    </p:anim>
                                    <p:anim calcmode="lin" valueType="num">
                                      <p:cBhvr>
                                        <p:cTn id="9" dur="500" fill="hold"/>
                                        <p:tgtEl>
                                          <p:spTgt spid="4">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anim calcmode="lin" valueType="num">
                                      <p:cBhvr>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anim calcmode="lin" valueType="num">
                                      <p:cBhvr>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anim calcmode="lin" valueType="num">
                                      <p:cBhvr>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anim calcmode="lin" valueType="num">
                                      <p:cBhvr>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3492</TotalTime>
  <Words>1634</Words>
  <Application>Microsoft Office PowerPoint</Application>
  <PresentationFormat>Affichage à l'écran (16:10)</PresentationFormat>
  <Paragraphs>192</Paragraphs>
  <Slides>31</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3" baseType="lpstr">
      <vt:lpstr>Rotonde</vt:lpstr>
      <vt:lpstr>Slide</vt:lpstr>
      <vt:lpstr>Diapositive 1</vt:lpstr>
      <vt:lpstr>        INTRODUCTION</vt:lpstr>
      <vt:lpstr>PLAN</vt:lpstr>
      <vt:lpstr>I. DEFINITIONS</vt:lpstr>
      <vt:lpstr>I. DEFINITIONS</vt:lpstr>
      <vt:lpstr>I. DEFINITIONS</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III. FACTEURS DE LA DEMANDE</vt:lpstr>
      <vt:lpstr>III. FACTEURS DE LA DEMANDE</vt:lpstr>
      <vt:lpstr>III. FACTEURS DE LA DEMANDE</vt:lpstr>
      <vt:lpstr>Diapositive 29</vt:lpstr>
      <vt:lpstr>Diapositive 30</vt:lpstr>
      <vt:lpstr>Diapositive 31</vt:lpstr>
    </vt:vector>
  </TitlesOfParts>
  <Company>maison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USER</cp:lastModifiedBy>
  <cp:revision>408</cp:revision>
  <dcterms:created xsi:type="dcterms:W3CDTF">2007-01-02T01:06:08Z</dcterms:created>
  <dcterms:modified xsi:type="dcterms:W3CDTF">2015-02-25T10:17:58Z</dcterms:modified>
</cp:coreProperties>
</file>